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3"/>
  </p:notesMasterIdLst>
  <p:sldIdLst>
    <p:sldId id="256" r:id="rId5"/>
    <p:sldId id="262" r:id="rId6"/>
    <p:sldId id="257" r:id="rId7"/>
    <p:sldId id="258" r:id="rId8"/>
    <p:sldId id="261" r:id="rId9"/>
    <p:sldId id="259" r:id="rId10"/>
    <p:sldId id="260" r:id="rId11"/>
    <p:sldId id="263" r:id="rId12"/>
  </p:sldIdLst>
  <p:sldSz cx="7772400" cy="10058400"/>
  <p:notesSz cx="6858000" cy="9144000"/>
  <p:embeddedFontLst>
    <p:embeddedFont>
      <p:font typeface="Dancing Script" panose="020B0604020202020204" charset="0"/>
      <p:regular r:id="rId14"/>
      <p:bold r:id="rId15"/>
    </p:embeddedFont>
    <p:embeddedFont>
      <p:font typeface="Engravers MT" panose="02090707080505020304" pitchFamily="18" charset="0"/>
      <p:regular r:id="rId16"/>
    </p:embeddedFont>
    <p:embeddedFont>
      <p:font typeface="Fjalla One" panose="020B0604020202020204" charset="0"/>
      <p:regular r:id="rId17"/>
    </p:embeddedFont>
    <p:embeddedFont>
      <p:font typeface="Georgia Pro" panose="02040502050405020303" pitchFamily="18" charset="0"/>
      <p:regular r:id="rId18"/>
      <p:bold r:id="rId19"/>
      <p:italic r:id="rId20"/>
      <p:boldItalic r:id="rId21"/>
    </p:embeddedFont>
    <p:embeddedFont>
      <p:font typeface="Georgia Pro Cond Light" panose="02040306050405020303" pitchFamily="18" charset="0"/>
      <p:regular r:id="rId22"/>
      <p:italic r:id="rId23"/>
    </p:embeddedFont>
    <p:embeddedFont>
      <p:font typeface="Georgia Pro Light" panose="02040302050405020303" pitchFamily="18" charset="0"/>
      <p:regular r:id="rId24"/>
      <p:italic r:id="rId25"/>
    </p:embeddedFont>
    <p:embeddedFont>
      <p:font typeface="HelloHappyDays" panose="020B0604020202020204" charset="0"/>
      <p:regular r:id="rId26"/>
    </p:embeddedFont>
    <p:embeddedFont>
      <p:font typeface="HelloHarley" panose="020B0604020202020204" charset="0"/>
      <p:regular r:id="rId27"/>
    </p:embeddedFont>
    <p:embeddedFont>
      <p:font typeface="Hind" panose="020B0604020202020204" charset="0"/>
      <p:regular r:id="rId28"/>
      <p:bold r:id="rId29"/>
    </p:embeddedFont>
    <p:embeddedFont>
      <p:font typeface="Satisfy" panose="020B0604020202020204" charset="0"/>
      <p:regular r:id="rId30"/>
    </p:embeddedFont>
    <p:embeddedFont>
      <p:font typeface="Segoe UI" panose="020B05020402040202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7A"/>
    <a:srgbClr val="94E37D"/>
    <a:srgbClr val="EC6C8D"/>
    <a:srgbClr val="F7FF68"/>
    <a:srgbClr val="FFAD68"/>
    <a:srgbClr val="8A84FF"/>
    <a:srgbClr val="FF6DE4"/>
    <a:srgbClr val="00F3FF"/>
    <a:srgbClr val="FF869D"/>
    <a:srgbClr val="949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85E54-6898-413D-B2E7-36EBDA9BF755}" v="1" dt="2021-07-29T17:09:43.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94660"/>
  </p:normalViewPr>
  <p:slideViewPr>
    <p:cSldViewPr snapToGrid="0">
      <p:cViewPr>
        <p:scale>
          <a:sx n="35" d="100"/>
          <a:sy n="35" d="100"/>
        </p:scale>
        <p:origin x="2324" y="29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ida Hardaway" userId="a58fd3ac-fdaa-4ee2-a889-82669fd11a0f" providerId="ADAL" clId="{D4785E54-6898-413D-B2E7-36EBDA9BF755}"/>
    <pc:docChg chg="undo custSel modSld sldOrd">
      <pc:chgData name="Rosaida Hardaway" userId="a58fd3ac-fdaa-4ee2-a889-82669fd11a0f" providerId="ADAL" clId="{D4785E54-6898-413D-B2E7-36EBDA9BF755}" dt="2021-07-29T18:05:20.956" v="106" actId="14100"/>
      <pc:docMkLst>
        <pc:docMk/>
      </pc:docMkLst>
      <pc:sldChg chg="ord">
        <pc:chgData name="Rosaida Hardaway" userId="a58fd3ac-fdaa-4ee2-a889-82669fd11a0f" providerId="ADAL" clId="{D4785E54-6898-413D-B2E7-36EBDA9BF755}" dt="2021-07-29T17:04:23.899" v="1"/>
        <pc:sldMkLst>
          <pc:docMk/>
          <pc:sldMk cId="0" sldId="257"/>
        </pc:sldMkLst>
      </pc:sldChg>
      <pc:sldChg chg="modSp mod">
        <pc:chgData name="Rosaida Hardaway" userId="a58fd3ac-fdaa-4ee2-a889-82669fd11a0f" providerId="ADAL" clId="{D4785E54-6898-413D-B2E7-36EBDA9BF755}" dt="2021-07-29T18:05:20.956" v="106" actId="14100"/>
        <pc:sldMkLst>
          <pc:docMk/>
          <pc:sldMk cId="0" sldId="260"/>
        </pc:sldMkLst>
        <pc:spChg chg="mod">
          <ac:chgData name="Rosaida Hardaway" userId="a58fd3ac-fdaa-4ee2-a889-82669fd11a0f" providerId="ADAL" clId="{D4785E54-6898-413D-B2E7-36EBDA9BF755}" dt="2021-07-29T18:05:20.956" v="106" actId="14100"/>
          <ac:spMkLst>
            <pc:docMk/>
            <pc:sldMk cId="0" sldId="260"/>
            <ac:spMk id="2" creationId="{2311FD37-037F-439A-BACF-4CC2BD1C294C}"/>
          </ac:spMkLst>
        </pc:spChg>
        <pc:spChg chg="mod">
          <ac:chgData name="Rosaida Hardaway" userId="a58fd3ac-fdaa-4ee2-a889-82669fd11a0f" providerId="ADAL" clId="{D4785E54-6898-413D-B2E7-36EBDA9BF755}" dt="2021-07-29T18:05:10.554" v="105" actId="14100"/>
          <ac:spMkLst>
            <pc:docMk/>
            <pc:sldMk cId="0" sldId="260"/>
            <ac:spMk id="3" creationId="{57E6B459-89D3-4584-B38D-D2777050E413}"/>
          </ac:spMkLst>
        </pc:spChg>
        <pc:spChg chg="mod">
          <ac:chgData name="Rosaida Hardaway" userId="a58fd3ac-fdaa-4ee2-a889-82669fd11a0f" providerId="ADAL" clId="{D4785E54-6898-413D-B2E7-36EBDA9BF755}" dt="2021-07-29T17:50:23.350" v="95" actId="1076"/>
          <ac:spMkLst>
            <pc:docMk/>
            <pc:sldMk cId="0" sldId="260"/>
            <ac:spMk id="102" creationId="{00000000-0000-0000-0000-000000000000}"/>
          </ac:spMkLst>
        </pc:spChg>
        <pc:spChg chg="mod">
          <ac:chgData name="Rosaida Hardaway" userId="a58fd3ac-fdaa-4ee2-a889-82669fd11a0f" providerId="ADAL" clId="{D4785E54-6898-413D-B2E7-36EBDA9BF755}" dt="2021-07-29T17:48:27.726" v="94" actId="255"/>
          <ac:spMkLst>
            <pc:docMk/>
            <pc:sldMk cId="0" sldId="260"/>
            <ac:spMk id="103" creationId="{00000000-0000-0000-0000-000000000000}"/>
          </ac:spMkLst>
        </pc:spChg>
      </pc:sldChg>
      <pc:sldChg chg="modSp mod">
        <pc:chgData name="Rosaida Hardaway" userId="a58fd3ac-fdaa-4ee2-a889-82669fd11a0f" providerId="ADAL" clId="{D4785E54-6898-413D-B2E7-36EBDA9BF755}" dt="2021-07-29T17:09:43.340" v="76" actId="20577"/>
        <pc:sldMkLst>
          <pc:docMk/>
          <pc:sldMk cId="0" sldId="263"/>
        </pc:sldMkLst>
        <pc:spChg chg="mod">
          <ac:chgData name="Rosaida Hardaway" userId="a58fd3ac-fdaa-4ee2-a889-82669fd11a0f" providerId="ADAL" clId="{D4785E54-6898-413D-B2E7-36EBDA9BF755}" dt="2021-07-29T17:09:43.340" v="76" actId="20577"/>
          <ac:spMkLst>
            <pc:docMk/>
            <pc:sldMk cId="0" sldId="263"/>
            <ac:spMk id="5" creationId="{3E17FBDC-26EF-4EDA-B1DF-739C2DC752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4"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c39065de7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c39065d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c39065de7_0_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c39065de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c39065de7_0_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c39065de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c39065de7_0_1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c39065de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39065de7_0_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c39065de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c39065de7_0_1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c39065de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c39065de7_0_1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c39065de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c39065de7_0_3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c39065de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264945" y="5542289"/>
            <a:ext cx="7242600" cy="15498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113100" tIns="113100" rIns="113100" bIns="113100" anchor="t" anchorCtr="0">
            <a:noAutofit/>
          </a:bodyPr>
          <a:lstStyle>
            <a:lvl1pPr marL="457200" lvl="0" indent="-368300" algn="ctr">
              <a:spcBef>
                <a:spcPts val="0"/>
              </a:spcBef>
              <a:spcAft>
                <a:spcPts val="0"/>
              </a:spcAft>
              <a:buSzPts val="22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113100" tIns="113100" rIns="113100" bIns="113100" anchor="t"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500"/>
          </a:xfrm>
          <a:prstGeom prst="rect">
            <a:avLst/>
          </a:prstGeom>
        </p:spPr>
        <p:txBody>
          <a:bodyPr spcFirstLastPara="1" wrap="square" lIns="113100" tIns="113100" rIns="113100" bIns="113100"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113100" tIns="113100" rIns="113100" bIns="113100"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8000100"/>
          </a:xfrm>
          <a:prstGeom prst="rect">
            <a:avLst/>
          </a:prstGeom>
        </p:spPr>
        <p:txBody>
          <a:bodyPr spcFirstLastPara="1" wrap="square" lIns="113100" tIns="113100" rIns="113100" bIns="113100" anchor="ctr" anchorCtr="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4198575" y="1415969"/>
            <a:ext cx="3261600" cy="7225800"/>
          </a:xfrm>
          <a:prstGeom prst="rect">
            <a:avLst/>
          </a:prstGeom>
        </p:spPr>
        <p:txBody>
          <a:bodyPr spcFirstLastPara="1" wrap="square" lIns="113100" tIns="113100" rIns="113100" bIns="113100" anchor="ctr"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202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113100" tIns="113100" rIns="113100" bIns="113100" anchor="t" anchorCtr="0">
            <a:no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2000"/>
              </a:spcBef>
              <a:spcAft>
                <a:spcPts val="0"/>
              </a:spcAft>
              <a:buClr>
                <a:schemeClr val="dk2"/>
              </a:buClr>
              <a:buSzPts val="1700"/>
              <a:buChar char="○"/>
              <a:defRPr sz="1700">
                <a:solidFill>
                  <a:schemeClr val="dk2"/>
                </a:solidFill>
              </a:defRPr>
            </a:lvl2pPr>
            <a:lvl3pPr marL="1371600" lvl="2" indent="-336550">
              <a:lnSpc>
                <a:spcPct val="115000"/>
              </a:lnSpc>
              <a:spcBef>
                <a:spcPts val="2000"/>
              </a:spcBef>
              <a:spcAft>
                <a:spcPts val="0"/>
              </a:spcAft>
              <a:buClr>
                <a:schemeClr val="dk2"/>
              </a:buClr>
              <a:buSzPts val="1700"/>
              <a:buChar char="■"/>
              <a:defRPr sz="1700">
                <a:solidFill>
                  <a:schemeClr val="dk2"/>
                </a:solidFill>
              </a:defRPr>
            </a:lvl3pPr>
            <a:lvl4pPr marL="1828800" lvl="3" indent="-336550">
              <a:lnSpc>
                <a:spcPct val="115000"/>
              </a:lnSpc>
              <a:spcBef>
                <a:spcPts val="2000"/>
              </a:spcBef>
              <a:spcAft>
                <a:spcPts val="0"/>
              </a:spcAft>
              <a:buClr>
                <a:schemeClr val="dk2"/>
              </a:buClr>
              <a:buSzPts val="1700"/>
              <a:buChar char="●"/>
              <a:defRPr sz="1700">
                <a:solidFill>
                  <a:schemeClr val="dk2"/>
                </a:solidFill>
              </a:defRPr>
            </a:lvl4pPr>
            <a:lvl5pPr marL="2286000" lvl="4" indent="-336550">
              <a:lnSpc>
                <a:spcPct val="115000"/>
              </a:lnSpc>
              <a:spcBef>
                <a:spcPts val="2000"/>
              </a:spcBef>
              <a:spcAft>
                <a:spcPts val="0"/>
              </a:spcAft>
              <a:buClr>
                <a:schemeClr val="dk2"/>
              </a:buClr>
              <a:buSzPts val="1700"/>
              <a:buChar char="○"/>
              <a:defRPr sz="1700">
                <a:solidFill>
                  <a:schemeClr val="dk2"/>
                </a:solidFill>
              </a:defRPr>
            </a:lvl5pPr>
            <a:lvl6pPr marL="2743200" lvl="5" indent="-336550">
              <a:lnSpc>
                <a:spcPct val="115000"/>
              </a:lnSpc>
              <a:spcBef>
                <a:spcPts val="2000"/>
              </a:spcBef>
              <a:spcAft>
                <a:spcPts val="0"/>
              </a:spcAft>
              <a:buClr>
                <a:schemeClr val="dk2"/>
              </a:buClr>
              <a:buSzPts val="1700"/>
              <a:buChar char="■"/>
              <a:defRPr sz="1700">
                <a:solidFill>
                  <a:schemeClr val="dk2"/>
                </a:solidFill>
              </a:defRPr>
            </a:lvl6pPr>
            <a:lvl7pPr marL="3200400" lvl="6" indent="-336550">
              <a:lnSpc>
                <a:spcPct val="115000"/>
              </a:lnSpc>
              <a:spcBef>
                <a:spcPts val="2000"/>
              </a:spcBef>
              <a:spcAft>
                <a:spcPts val="0"/>
              </a:spcAft>
              <a:buClr>
                <a:schemeClr val="dk2"/>
              </a:buClr>
              <a:buSzPts val="1700"/>
              <a:buChar char="●"/>
              <a:defRPr sz="1700">
                <a:solidFill>
                  <a:schemeClr val="dk2"/>
                </a:solidFill>
              </a:defRPr>
            </a:lvl7pPr>
            <a:lvl8pPr marL="3657600" lvl="7" indent="-336550">
              <a:lnSpc>
                <a:spcPct val="115000"/>
              </a:lnSpc>
              <a:spcBef>
                <a:spcPts val="2000"/>
              </a:spcBef>
              <a:spcAft>
                <a:spcPts val="0"/>
              </a:spcAft>
              <a:buClr>
                <a:schemeClr val="dk2"/>
              </a:buClr>
              <a:buSzPts val="1700"/>
              <a:buChar char="○"/>
              <a:defRPr sz="1700">
                <a:solidFill>
                  <a:schemeClr val="dk2"/>
                </a:solidFill>
              </a:defRPr>
            </a:lvl8pPr>
            <a:lvl9pPr marL="4114800" lvl="8" indent="-336550">
              <a:lnSpc>
                <a:spcPct val="115000"/>
              </a:lnSpc>
              <a:spcBef>
                <a:spcPts val="2000"/>
              </a:spcBef>
              <a:spcAft>
                <a:spcPts val="200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jpg"/><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2.xml"/><Relationship Id="rId10" Type="http://schemas.openxmlformats.org/officeDocument/2006/relationships/slide" Target="slide4.xml"/><Relationship Id="rId4" Type="http://schemas.openxmlformats.org/officeDocument/2006/relationships/slide" Target="slide3.xml"/><Relationship Id="rId9"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rockdaleschools.org/departments/technology/administrative_technology/infinite_campus_parent_portal" TargetMode="Externa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nam04.safelinks.protection.outlook.com/?url=http%3A%2F%2Fwww.rockdaleschools.org%2F&amp;data=02%7C01%7Crhardaway%40studentsrockdalek12ga.onmicrosoft.com%7C3ff0e10d18b746cd655b08d842cbded9%7Cbfd25eb83dfc4e5cadabad073f23ac72%7C1%7C0%7C637332790690415348&amp;sdata=zC7EtD0%2FvMTEaRVRvnbYCCKEvF5nGvi8%2FGgRgRrSu%2Fo%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mailto:rhardaway@rockdale.k12.ga.us" TargetMode="Externa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11988" y="3440081"/>
            <a:ext cx="75705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chemeClr val="bg1"/>
                </a:solidFill>
                <a:uFill>
                  <a:noFill/>
                </a:uFill>
                <a:latin typeface="Engravers MT" panose="02090707080505020304" pitchFamily="18" charset="0"/>
                <a:ea typeface="Fjalla One"/>
                <a:cs typeface="Fjalla One"/>
                <a:sym typeface="Fjalla One"/>
                <a:hlinkClick r:id="rId4" action="ppaction://hlinksldjump">
                  <a:extLst>
                    <a:ext uri="{A12FA001-AC4F-418D-AE19-62706E023703}">
                      <ahyp:hlinkClr xmlns:ahyp="http://schemas.microsoft.com/office/drawing/2018/hyperlinkcolor" val="tx"/>
                    </a:ext>
                  </a:extLst>
                </a:hlinkClick>
              </a:rPr>
              <a:t>Supplies</a:t>
            </a:r>
            <a:endParaRPr lang="en-US" sz="4000" dirty="0">
              <a:solidFill>
                <a:schemeClr val="bg1"/>
              </a:solidFill>
              <a:latin typeface="Engravers MT" panose="02090707080505020304" pitchFamily="18" charset="0"/>
              <a:ea typeface="Fjalla One"/>
              <a:cs typeface="Fjalla One"/>
              <a:sym typeface="Fjalla One"/>
            </a:endParaRPr>
          </a:p>
        </p:txBody>
      </p:sp>
      <p:sp>
        <p:nvSpPr>
          <p:cNvPr id="55" name="Google Shape;55;p13"/>
          <p:cNvSpPr txBox="1"/>
          <p:nvPr/>
        </p:nvSpPr>
        <p:spPr>
          <a:xfrm>
            <a:off x="111988" y="4383275"/>
            <a:ext cx="75705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chemeClr val="bg1"/>
                </a:solidFill>
                <a:uFill>
                  <a:noFill/>
                </a:uFill>
                <a:latin typeface="Engravers MT" panose="02090707080505020304" pitchFamily="18" charset="0"/>
                <a:ea typeface="Fjalla One"/>
                <a:cs typeface="Fjalla One"/>
                <a:sym typeface="Fjalla One"/>
                <a:hlinkClick r:id="rId5" action="ppaction://hlinksldjump">
                  <a:extLst>
                    <a:ext uri="{A12FA001-AC4F-418D-AE19-62706E023703}">
                      <ahyp:hlinkClr xmlns:ahyp="http://schemas.microsoft.com/office/drawing/2018/hyperlinkcolor" val="tx"/>
                    </a:ext>
                  </a:extLst>
                </a:hlinkClick>
              </a:rPr>
              <a:t>Curriculum</a:t>
            </a:r>
            <a:endParaRPr lang="en-US" sz="4000" dirty="0">
              <a:solidFill>
                <a:schemeClr val="bg1"/>
              </a:solidFill>
              <a:latin typeface="Engravers MT" panose="02090707080505020304" pitchFamily="18" charset="0"/>
              <a:ea typeface="Fjalla One"/>
              <a:cs typeface="Fjalla One"/>
              <a:sym typeface="Fjalla One"/>
            </a:endParaRPr>
          </a:p>
        </p:txBody>
      </p:sp>
      <p:sp>
        <p:nvSpPr>
          <p:cNvPr id="57" name="Google Shape;57;p13"/>
          <p:cNvSpPr txBox="1"/>
          <p:nvPr/>
        </p:nvSpPr>
        <p:spPr>
          <a:xfrm>
            <a:off x="111988" y="6269663"/>
            <a:ext cx="75705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chemeClr val="bg1"/>
                </a:solidFill>
                <a:uFill>
                  <a:noFill/>
                </a:uFill>
                <a:latin typeface="Engravers MT" panose="02090707080505020304" pitchFamily="18" charset="0"/>
                <a:ea typeface="Fjalla One"/>
                <a:cs typeface="Fjalla One"/>
                <a:sym typeface="Fjalla One"/>
                <a:hlinkClick r:id="rId6" action="ppaction://hlinksldjump">
                  <a:extLst>
                    <a:ext uri="{A12FA001-AC4F-418D-AE19-62706E023703}">
                      <ahyp:hlinkClr xmlns:ahyp="http://schemas.microsoft.com/office/drawing/2018/hyperlinkcolor" val="tx"/>
                    </a:ext>
                  </a:extLst>
                </a:hlinkClick>
              </a:rPr>
              <a:t>CLASSROOM RULES</a:t>
            </a:r>
            <a:endParaRPr sz="4000" dirty="0">
              <a:solidFill>
                <a:schemeClr val="bg1"/>
              </a:solidFill>
              <a:latin typeface="Engravers MT" panose="02090707080505020304" pitchFamily="18" charset="0"/>
              <a:ea typeface="Fjalla One"/>
              <a:cs typeface="Fjalla One"/>
              <a:sym typeface="Fjalla One"/>
            </a:endParaRPr>
          </a:p>
        </p:txBody>
      </p:sp>
      <p:sp>
        <p:nvSpPr>
          <p:cNvPr id="58" name="Google Shape;58;p13"/>
          <p:cNvSpPr txBox="1"/>
          <p:nvPr/>
        </p:nvSpPr>
        <p:spPr>
          <a:xfrm>
            <a:off x="-188300" y="7232500"/>
            <a:ext cx="75705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chemeClr val="bg1"/>
                </a:solidFill>
                <a:uFill>
                  <a:noFill/>
                </a:uFill>
                <a:latin typeface="Engravers MT" panose="02090707080505020304" pitchFamily="18" charset="0"/>
                <a:ea typeface="Fjalla One"/>
                <a:cs typeface="Fjalla One"/>
                <a:sym typeface="Fjalla One"/>
                <a:hlinkClick r:id="rId7" action="ppaction://hlinksldjump">
                  <a:extLst>
                    <a:ext uri="{A12FA001-AC4F-418D-AE19-62706E023703}">
                      <ahyp:hlinkClr xmlns:ahyp="http://schemas.microsoft.com/office/drawing/2018/hyperlinkcolor" val="tx"/>
                    </a:ext>
                  </a:extLst>
                </a:hlinkClick>
              </a:rPr>
              <a:t>Grading Policy</a:t>
            </a:r>
            <a:endParaRPr sz="4000" dirty="0">
              <a:solidFill>
                <a:schemeClr val="bg1"/>
              </a:solidFill>
              <a:latin typeface="Engravers MT" panose="02090707080505020304" pitchFamily="18" charset="0"/>
              <a:ea typeface="Fjalla One"/>
              <a:cs typeface="Fjalla One"/>
              <a:sym typeface="Fjalla One"/>
            </a:endParaRPr>
          </a:p>
        </p:txBody>
      </p:sp>
      <p:sp>
        <p:nvSpPr>
          <p:cNvPr id="59" name="Google Shape;59;p13"/>
          <p:cNvSpPr txBox="1"/>
          <p:nvPr/>
        </p:nvSpPr>
        <p:spPr>
          <a:xfrm>
            <a:off x="111988" y="8065173"/>
            <a:ext cx="7570500" cy="86066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bg1"/>
                </a:solidFill>
                <a:uFill>
                  <a:noFill/>
                </a:uFill>
                <a:latin typeface="Engravers MT" panose="02090707080505020304" pitchFamily="18" charset="0"/>
                <a:ea typeface="Fjalla One"/>
                <a:cs typeface="Fjalla One"/>
                <a:sym typeface="Fjalla One"/>
                <a:hlinkClick r:id="rId8" action="ppaction://hlinksldjump">
                  <a:extLst>
                    <a:ext uri="{A12FA001-AC4F-418D-AE19-62706E023703}">
                      <ahyp:hlinkClr xmlns:ahyp="http://schemas.microsoft.com/office/drawing/2018/hyperlinkcolor" val="tx"/>
                    </a:ext>
                  </a:extLst>
                </a:hlinkClick>
              </a:rPr>
              <a:t>Late Work/Makeup Work/Tutorials</a:t>
            </a:r>
            <a:endParaRPr lang="en-US" sz="2800" dirty="0">
              <a:solidFill>
                <a:schemeClr val="bg1"/>
              </a:solidFill>
              <a:latin typeface="Engravers MT" panose="02090707080505020304" pitchFamily="18" charset="0"/>
              <a:ea typeface="Fjalla One"/>
              <a:cs typeface="Fjalla One"/>
            </a:endParaRPr>
          </a:p>
        </p:txBody>
      </p:sp>
      <p:sp>
        <p:nvSpPr>
          <p:cNvPr id="60" name="Google Shape;60;p13"/>
          <p:cNvSpPr txBox="1"/>
          <p:nvPr/>
        </p:nvSpPr>
        <p:spPr>
          <a:xfrm>
            <a:off x="111988" y="9158175"/>
            <a:ext cx="75705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bg1"/>
                </a:solidFill>
                <a:uFill>
                  <a:noFill/>
                </a:uFill>
                <a:latin typeface="Engravers MT" panose="02090707080505020304" pitchFamily="18" charset="0"/>
                <a:ea typeface="Fjalla One"/>
                <a:cs typeface="Fjalla One"/>
                <a:sym typeface="Fjalla One"/>
                <a:hlinkClick r:id="rId9" action="ppaction://hlinksldjump">
                  <a:extLst>
                    <a:ext uri="{A12FA001-AC4F-418D-AE19-62706E023703}">
                      <ahyp:hlinkClr xmlns:ahyp="http://schemas.microsoft.com/office/drawing/2018/hyperlinkcolor" val="tx"/>
                    </a:ext>
                  </a:extLst>
                </a:hlinkClick>
              </a:rPr>
              <a:t>ABOUT YOUR TEACHER</a:t>
            </a:r>
            <a:endParaRPr sz="2800" dirty="0">
              <a:solidFill>
                <a:schemeClr val="bg1"/>
              </a:solidFill>
              <a:latin typeface="Engravers MT" panose="02090707080505020304" pitchFamily="18" charset="0"/>
              <a:ea typeface="Fjalla One"/>
              <a:cs typeface="Fjalla One"/>
              <a:sym typeface="Fjalla One"/>
            </a:endParaRPr>
          </a:p>
        </p:txBody>
      </p:sp>
      <p:sp>
        <p:nvSpPr>
          <p:cNvPr id="61" name="Google Shape;61;p13"/>
          <p:cNvSpPr txBox="1"/>
          <p:nvPr/>
        </p:nvSpPr>
        <p:spPr>
          <a:xfrm>
            <a:off x="412300" y="1404025"/>
            <a:ext cx="6969900" cy="178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latin typeface="Dancing Script"/>
                <a:ea typeface="Dancing Script"/>
                <a:cs typeface="Dancing Script"/>
                <a:sym typeface="Dancing Script"/>
              </a:rPr>
              <a:t>Mrs. R. Hardaway, ST</a:t>
            </a:r>
            <a:endParaRPr sz="4500" dirty="0">
              <a:latin typeface="Dancing Script"/>
              <a:ea typeface="Dancing Script"/>
              <a:cs typeface="Dancing Script"/>
              <a:sym typeface="Dancing Script"/>
            </a:endParaRPr>
          </a:p>
          <a:p>
            <a:pPr algn="ctr"/>
            <a:r>
              <a:rPr lang="en" sz="3100" dirty="0">
                <a:latin typeface="Fjalla One"/>
                <a:ea typeface="Fjalla One"/>
                <a:cs typeface="Fjalla One"/>
                <a:sym typeface="Fjalla One"/>
              </a:rPr>
              <a:t>Introduction to Healthcare</a:t>
            </a:r>
            <a:endParaRPr sz="800" dirty="0">
              <a:latin typeface="Fjalla One"/>
              <a:ea typeface="Fjalla One"/>
              <a:cs typeface="Fjalla One"/>
              <a:sym typeface="Fjalla One"/>
            </a:endParaRPr>
          </a:p>
          <a:p>
            <a:pPr marL="0" lvl="0" indent="0" algn="ctr" rtl="0">
              <a:spcBef>
                <a:spcPts val="0"/>
              </a:spcBef>
              <a:spcAft>
                <a:spcPts val="0"/>
              </a:spcAft>
              <a:buNone/>
            </a:pPr>
            <a:endParaRPr sz="2000" dirty="0">
              <a:latin typeface="Satisfy"/>
              <a:ea typeface="Satisfy"/>
              <a:cs typeface="Satisfy"/>
              <a:sym typeface="Satisfy"/>
            </a:endParaRPr>
          </a:p>
        </p:txBody>
      </p:sp>
      <p:sp>
        <p:nvSpPr>
          <p:cNvPr id="4" name="TextBox 3">
            <a:extLst>
              <a:ext uri="{FF2B5EF4-FFF2-40B4-BE49-F238E27FC236}">
                <a16:creationId xmlns:a16="http://schemas.microsoft.com/office/drawing/2014/main" id="{9274CEE9-154C-4C53-8088-D8498F9FC710}"/>
              </a:ext>
            </a:extLst>
          </p:cNvPr>
          <p:cNvSpPr txBox="1"/>
          <p:nvPr/>
        </p:nvSpPr>
        <p:spPr>
          <a:xfrm>
            <a:off x="274320" y="5383941"/>
            <a:ext cx="7223760" cy="523220"/>
          </a:xfrm>
          <a:prstGeom prst="rect">
            <a:avLst/>
          </a:prstGeom>
          <a:noFill/>
        </p:spPr>
        <p:txBody>
          <a:bodyPr wrap="square" rtlCol="0">
            <a:spAutoFit/>
          </a:bodyPr>
          <a:lstStyle/>
          <a:p>
            <a:pPr marL="0" lvl="0" indent="0" algn="ctr" rtl="0">
              <a:spcBef>
                <a:spcPts val="0"/>
              </a:spcBef>
              <a:spcAft>
                <a:spcPts val="0"/>
              </a:spcAft>
              <a:buNone/>
            </a:pPr>
            <a:r>
              <a:rPr lang="en-US" sz="2800" dirty="0">
                <a:solidFill>
                  <a:schemeClr val="bg1"/>
                </a:solidFill>
                <a:uFill>
                  <a:noFill/>
                </a:uFill>
                <a:latin typeface="Engravers MT" panose="02090707080505020304" pitchFamily="18" charset="0"/>
                <a:ea typeface="Fjalla One"/>
                <a:cs typeface="Fjalla One"/>
                <a:sym typeface="Fjalla One"/>
                <a:hlinkClick r:id="rId10" action="ppaction://hlinksldjump">
                  <a:extLst>
                    <a:ext uri="{A12FA001-AC4F-418D-AE19-62706E023703}">
                      <ahyp:hlinkClr xmlns:ahyp="http://schemas.microsoft.com/office/drawing/2018/hyperlinkcolor" val="tx"/>
                    </a:ext>
                  </a:extLst>
                </a:hlinkClick>
              </a:rPr>
              <a:t>CLASSROOM EXPECTATIONS</a:t>
            </a:r>
            <a:endParaRPr lang="en-US" sz="2800" dirty="0">
              <a:solidFill>
                <a:schemeClr val="bg1"/>
              </a:solidFill>
              <a:latin typeface="Engravers MT" panose="02090707080505020304" pitchFamily="18" charset="0"/>
              <a:ea typeface="Fjalla One"/>
              <a:cs typeface="Fjalla One"/>
              <a:sym typeface="Fjalla On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19"/>
          <p:cNvSpPr txBox="1"/>
          <p:nvPr/>
        </p:nvSpPr>
        <p:spPr>
          <a:xfrm>
            <a:off x="100950" y="9144000"/>
            <a:ext cx="7570500" cy="91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chemeClr val="bg1"/>
                </a:solidFill>
                <a:uFill>
                  <a:noFill/>
                </a:uFill>
                <a:latin typeface="Fjalla One"/>
                <a:ea typeface="Fjalla One"/>
                <a:cs typeface="Fjalla One"/>
                <a:sym typeface="Fjalla One"/>
                <a:hlinkClick r:id="rId4" action="ppaction://hlinksldjump">
                  <a:extLst>
                    <a:ext uri="{A12FA001-AC4F-418D-AE19-62706E023703}">
                      <ahyp:hlinkClr xmlns:ahyp="http://schemas.microsoft.com/office/drawing/2018/hyperlinkcolor" val="tx"/>
                    </a:ext>
                  </a:extLst>
                </a:hlinkClick>
              </a:rPr>
              <a:t>CURRICULUM</a:t>
            </a:r>
            <a:endParaRPr sz="5000" dirty="0">
              <a:solidFill>
                <a:schemeClr val="bg1"/>
              </a:solidFill>
              <a:latin typeface="Fjalla One"/>
              <a:ea typeface="Fjalla One"/>
              <a:cs typeface="Fjalla One"/>
              <a:sym typeface="Fjalla One"/>
            </a:endParaRPr>
          </a:p>
        </p:txBody>
      </p:sp>
      <p:sp>
        <p:nvSpPr>
          <p:cNvPr id="119" name="Google Shape;119;p19"/>
          <p:cNvSpPr txBox="1"/>
          <p:nvPr/>
        </p:nvSpPr>
        <p:spPr>
          <a:xfrm>
            <a:off x="6171375" y="8474125"/>
            <a:ext cx="1525200" cy="636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800">
                <a:uFill>
                  <a:noFill/>
                </a:uFill>
                <a:latin typeface="Dancing Script"/>
                <a:ea typeface="Dancing Script"/>
                <a:cs typeface="Dancing Script"/>
                <a:sym typeface="Dancing Script"/>
                <a:hlinkClick r:id="" action="ppaction://hlinkshowjump?jump=nextslide"/>
              </a:rPr>
              <a:t>Next Page</a:t>
            </a:r>
            <a:endParaRPr sz="2800">
              <a:latin typeface="Dancing Script"/>
              <a:ea typeface="Dancing Script"/>
              <a:cs typeface="Dancing Script"/>
              <a:sym typeface="Dancing Script"/>
            </a:endParaRPr>
          </a:p>
        </p:txBody>
      </p:sp>
      <p:sp>
        <p:nvSpPr>
          <p:cNvPr id="120" name="Google Shape;120;p19"/>
          <p:cNvSpPr txBox="1"/>
          <p:nvPr/>
        </p:nvSpPr>
        <p:spPr>
          <a:xfrm>
            <a:off x="75750" y="8474125"/>
            <a:ext cx="16008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uFill>
                  <a:noFill/>
                </a:uFill>
                <a:latin typeface="Dancing Script"/>
                <a:ea typeface="Dancing Script"/>
                <a:cs typeface="Dancing Script"/>
                <a:sym typeface="Dancing Script"/>
                <a:hlinkClick r:id="" action="ppaction://hlinkshowjump?jump=firstslide"/>
              </a:rPr>
              <a:t>Front Page</a:t>
            </a:r>
            <a:endParaRPr sz="2800">
              <a:latin typeface="Dancing Script"/>
              <a:ea typeface="Dancing Script"/>
              <a:cs typeface="Dancing Script"/>
              <a:sym typeface="Dancing Script"/>
            </a:endParaRPr>
          </a:p>
        </p:txBody>
      </p:sp>
      <p:sp>
        <p:nvSpPr>
          <p:cNvPr id="123" name="Google Shape;123;p19"/>
          <p:cNvSpPr txBox="1"/>
          <p:nvPr/>
        </p:nvSpPr>
        <p:spPr>
          <a:xfrm>
            <a:off x="761850" y="156590"/>
            <a:ext cx="6248700" cy="116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700" dirty="0">
                <a:effectLst>
                  <a:outerShdw blurRad="38100" dist="38100" dir="2700000" algn="tl">
                    <a:srgbClr val="000000">
                      <a:alpha val="43137"/>
                    </a:srgbClr>
                  </a:outerShdw>
                </a:effectLst>
                <a:latin typeface="Dancing Script" panose="020B0604020202020204" charset="0"/>
                <a:ea typeface="HelloBubbleButt" panose="02000603000000000000" pitchFamily="2" charset="0"/>
                <a:cs typeface="Dancing Script"/>
                <a:sym typeface="Dancing Script"/>
              </a:rPr>
              <a:t>Curriculum</a:t>
            </a:r>
            <a:endParaRPr sz="6700" dirty="0">
              <a:effectLst>
                <a:outerShdw blurRad="38100" dist="38100" dir="2700000" algn="tl">
                  <a:srgbClr val="000000">
                    <a:alpha val="43137"/>
                  </a:srgbClr>
                </a:outerShdw>
              </a:effectLst>
              <a:latin typeface="Dancing Script" panose="020B0604020202020204" charset="0"/>
              <a:ea typeface="HelloBubbleButt" panose="02000603000000000000" pitchFamily="2" charset="0"/>
              <a:cs typeface="Dancing Script"/>
              <a:sym typeface="Dancing Script"/>
            </a:endParaRPr>
          </a:p>
        </p:txBody>
      </p:sp>
      <p:sp>
        <p:nvSpPr>
          <p:cNvPr id="3" name="Rectangle: Rounded Corners 2">
            <a:extLst>
              <a:ext uri="{FF2B5EF4-FFF2-40B4-BE49-F238E27FC236}">
                <a16:creationId xmlns:a16="http://schemas.microsoft.com/office/drawing/2014/main" id="{C1627C47-727B-41BE-972C-23DB568D3031}"/>
              </a:ext>
            </a:extLst>
          </p:cNvPr>
          <p:cNvSpPr/>
          <p:nvPr/>
        </p:nvSpPr>
        <p:spPr>
          <a:xfrm>
            <a:off x="148800" y="1210100"/>
            <a:ext cx="7465710" cy="5040798"/>
          </a:xfrm>
          <a:prstGeom prst="roundRect">
            <a:avLst/>
          </a:prstGeom>
          <a:solidFill>
            <a:srgbClr val="8A84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sz="2400" b="1" u="sng" dirty="0">
              <a:solidFill>
                <a:srgbClr val="000000"/>
              </a:solidFill>
              <a:latin typeface="Georgia Pro"/>
            </a:endParaRPr>
          </a:p>
          <a:p>
            <a:pPr algn="l"/>
            <a:r>
              <a:rPr lang="en-US" sz="2400" b="1" i="0" u="sng" dirty="0">
                <a:solidFill>
                  <a:srgbClr val="000000"/>
                </a:solidFill>
                <a:effectLst/>
                <a:latin typeface="Georgia Pro"/>
              </a:rPr>
              <a:t>Course Description</a:t>
            </a:r>
            <a:r>
              <a:rPr lang="en-US" sz="2400" b="1" i="0" dirty="0">
                <a:solidFill>
                  <a:srgbClr val="000000"/>
                </a:solidFill>
                <a:effectLst/>
                <a:latin typeface="Georgia Pro"/>
              </a:rPr>
              <a:t>:</a:t>
            </a:r>
          </a:p>
          <a:p>
            <a:pPr algn="l"/>
            <a:endParaRPr lang="en-US" sz="2400" b="1" i="0" dirty="0">
              <a:solidFill>
                <a:srgbClr val="000000"/>
              </a:solidFill>
              <a:effectLst/>
              <a:latin typeface="Georgia Pro Light" panose="02040302050405020303" pitchFamily="18" charset="0"/>
            </a:endParaRPr>
          </a:p>
          <a:p>
            <a:pPr algn="l"/>
            <a:r>
              <a:rPr lang="en-US" sz="1600" b="0" i="0" dirty="0">
                <a:solidFill>
                  <a:srgbClr val="000000"/>
                </a:solidFill>
                <a:effectLst/>
                <a:latin typeface="Georgia Pro Light" panose="02040302050405020303" pitchFamily="18" charset="0"/>
              </a:rPr>
              <a:t>Introduction to Healthcare Science is the first in a series of courses offered to students who are interested in pursuing a career in the healthcare field. This course will enable students to receive initial exposure to medical terminology, learn the personal and professional qualities of a healthcare worker, explore various healthcare careers, study healthcare delivery systems, leadership and teamwork, safety/infection control, CPR, human growth and development, communication, cultural diversity, mathematical applications in healthcare, medical ethics and the legal responsibilities of today’s healthcare provider. This class will utilize multiple instructional strategies including a flipped classroom. A flipped classroom is </a:t>
            </a:r>
            <a:r>
              <a:rPr lang="en-US" sz="1600" b="0" i="0" dirty="0">
                <a:solidFill>
                  <a:srgbClr val="111111"/>
                </a:solidFill>
                <a:effectLst/>
                <a:latin typeface="Georgia Pro Light" panose="02040302050405020303" pitchFamily="18" charset="0"/>
              </a:rPr>
              <a:t>an </a:t>
            </a:r>
            <a:r>
              <a:rPr lang="en-US" sz="1600" b="1" i="0" dirty="0">
                <a:solidFill>
                  <a:srgbClr val="111111"/>
                </a:solidFill>
                <a:effectLst/>
                <a:latin typeface="Georgia Pro Light" panose="02040302050405020303" pitchFamily="18" charset="0"/>
              </a:rPr>
              <a:t>instructional strategy and a type of blended learning</a:t>
            </a:r>
            <a:r>
              <a:rPr lang="en-US" sz="1600" b="0" i="0" dirty="0">
                <a:solidFill>
                  <a:srgbClr val="111111"/>
                </a:solidFill>
                <a:effectLst/>
                <a:latin typeface="Georgia Pro Light" panose="02040302050405020303" pitchFamily="18" charset="0"/>
              </a:rPr>
              <a:t> that reverses the traditional learning environment by delivering instructional content, often online, outside of the classroom. It moves activities, including those that may have traditionally been considered homework, into the classroom. </a:t>
            </a:r>
            <a:r>
              <a:rPr lang="en-US" sz="1600" b="0" i="0" dirty="0">
                <a:solidFill>
                  <a:srgbClr val="000000"/>
                </a:solidFill>
                <a:effectLst/>
                <a:latin typeface="Georgia Pro Light" panose="02040302050405020303" pitchFamily="18" charset="0"/>
              </a:rPr>
              <a:t>I am looking forward to working with you as you explore the exciting opportunities available in healthcare. </a:t>
            </a:r>
            <a:r>
              <a:rPr lang="en-US" sz="1600" b="1" i="0" dirty="0">
                <a:solidFill>
                  <a:srgbClr val="000000"/>
                </a:solidFill>
                <a:effectLst/>
                <a:latin typeface="Georgia Pro Light" panose="02040302050405020303" pitchFamily="18" charset="0"/>
              </a:rPr>
              <a:t> </a:t>
            </a:r>
            <a:endParaRPr lang="en-US" sz="1600" dirty="0">
              <a:latin typeface="Georgia Pro Light" panose="02040302050405020303" pitchFamily="18" charset="0"/>
              <a:cs typeface="Arial"/>
            </a:endParaRPr>
          </a:p>
          <a:p>
            <a:pPr algn="ctr"/>
            <a:r>
              <a:rPr lang="en-US" dirty="0">
                <a:cs typeface="Arial"/>
              </a:rPr>
              <a:t>g</a:t>
            </a:r>
            <a:endParaRPr lang="en-US" dirty="0">
              <a:latin typeface="Georgia Pro"/>
            </a:endParaRPr>
          </a:p>
          <a:p>
            <a:pPr algn="ctr"/>
            <a:endParaRPr lang="en-US" dirty="0">
              <a:cs typeface="Arial"/>
            </a:endParaRPr>
          </a:p>
        </p:txBody>
      </p:sp>
      <p:sp>
        <p:nvSpPr>
          <p:cNvPr id="5" name="Rectangle: Rounded Corners 4">
            <a:extLst>
              <a:ext uri="{FF2B5EF4-FFF2-40B4-BE49-F238E27FC236}">
                <a16:creationId xmlns:a16="http://schemas.microsoft.com/office/drawing/2014/main" id="{AC3166EC-BA89-4DD9-9B53-3B93D4E65BC8}"/>
              </a:ext>
            </a:extLst>
          </p:cNvPr>
          <p:cNvSpPr/>
          <p:nvPr/>
        </p:nvSpPr>
        <p:spPr>
          <a:xfrm>
            <a:off x="148800" y="6401886"/>
            <a:ext cx="7465710" cy="2038664"/>
          </a:xfrm>
          <a:prstGeom prst="roundRect">
            <a:avLst/>
          </a:prstGeom>
          <a:solidFill>
            <a:srgbClr val="94E37D">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fontAlgn="base"/>
            <a:r>
              <a:rPr lang="en-US" sz="2400" b="1" i="0" u="sng" dirty="0">
                <a:solidFill>
                  <a:srgbClr val="000000"/>
                </a:solidFill>
                <a:effectLst/>
                <a:latin typeface="Georgia Pro" panose="02040502050405020303" pitchFamily="18" charset="0"/>
              </a:rPr>
              <a:t>Standards: </a:t>
            </a:r>
          </a:p>
          <a:p>
            <a:pPr lvl="6" fontAlgn="base"/>
            <a:endParaRPr lang="en-US" sz="1800" dirty="0">
              <a:solidFill>
                <a:srgbClr val="000000"/>
              </a:solidFill>
              <a:latin typeface="Times New Roman" panose="02020603050405020304" pitchFamily="18" charset="0"/>
            </a:endParaRPr>
          </a:p>
          <a:p>
            <a:pPr lvl="6" fontAlgn="base"/>
            <a:r>
              <a:rPr lang="en-US" sz="1800" b="0" i="0" dirty="0">
                <a:solidFill>
                  <a:srgbClr val="000000"/>
                </a:solidFill>
                <a:effectLst/>
                <a:latin typeface="Times New Roman" panose="02020603050405020304" pitchFamily="18" charset="0"/>
              </a:rPr>
              <a:t>Over the course of the year, the goal is for each student to become proficient in each of the Georgia Performance Standards for the Introduction to Healthcare Science course. All standards may be found at </a:t>
            </a:r>
            <a:r>
              <a:rPr lang="en-US" sz="1800" b="0" i="0" u="sng" dirty="0">
                <a:solidFill>
                  <a:srgbClr val="000000"/>
                </a:solidFill>
                <a:effectLst/>
                <a:latin typeface="Times New Roman" panose="02020603050405020304" pitchFamily="18" charset="0"/>
              </a:rPr>
              <a:t>www.georgiastandards.org</a:t>
            </a:r>
            <a:r>
              <a:rPr lang="en-US" sz="1800" b="0" i="0" dirty="0">
                <a:solidFill>
                  <a:srgbClr val="000000"/>
                </a:solidFill>
                <a:effectLst/>
                <a:latin typeface="Times New Roman" panose="02020603050405020304" pitchFamily="18" charset="0"/>
              </a:rPr>
              <a:t>.            </a:t>
            </a:r>
            <a:endParaRPr lang="en-US" sz="1800" b="0" i="0" dirty="0">
              <a:solidFill>
                <a:srgbClr val="000000"/>
              </a:solidFill>
              <a:effectLst/>
              <a:latin typeface="Segoe UI" panose="020B0502040204020203" pitchFamily="34" charset="0"/>
            </a:endParaRPr>
          </a:p>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4"/>
          <p:cNvSpPr txBox="1"/>
          <p:nvPr/>
        </p:nvSpPr>
        <p:spPr>
          <a:xfrm>
            <a:off x="100938" y="9110325"/>
            <a:ext cx="75705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Fjalla One"/>
                <a:ea typeface="Fjalla One"/>
                <a:cs typeface="Fjalla One"/>
                <a:sym typeface="Fjalla One"/>
              </a:rPr>
              <a:t>SUPPLIES</a:t>
            </a:r>
            <a:endParaRPr sz="5000">
              <a:solidFill>
                <a:srgbClr val="FFFFFF"/>
              </a:solidFill>
              <a:latin typeface="Fjalla One"/>
              <a:ea typeface="Fjalla One"/>
              <a:cs typeface="Fjalla One"/>
              <a:sym typeface="Fjalla One"/>
            </a:endParaRPr>
          </a:p>
        </p:txBody>
      </p:sp>
      <p:sp>
        <p:nvSpPr>
          <p:cNvPr id="67" name="Google Shape;67;p14"/>
          <p:cNvSpPr txBox="1"/>
          <p:nvPr/>
        </p:nvSpPr>
        <p:spPr>
          <a:xfrm>
            <a:off x="75750" y="8474125"/>
            <a:ext cx="16008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uFill>
                  <a:noFill/>
                </a:uFill>
                <a:latin typeface="Dancing Script"/>
                <a:ea typeface="Dancing Script"/>
                <a:cs typeface="Dancing Script"/>
                <a:sym typeface="Dancing Script"/>
                <a:hlinkClick r:id="" action="ppaction://hlinkshowjump?jump=firstslide"/>
              </a:rPr>
              <a:t>Front Page</a:t>
            </a:r>
            <a:endParaRPr sz="2800" dirty="0">
              <a:latin typeface="Dancing Script"/>
              <a:ea typeface="Dancing Script"/>
              <a:cs typeface="Dancing Script"/>
              <a:sym typeface="Dancing Script"/>
            </a:endParaRPr>
          </a:p>
        </p:txBody>
      </p:sp>
      <p:sp>
        <p:nvSpPr>
          <p:cNvPr id="68" name="Google Shape;68;p14"/>
          <p:cNvSpPr txBox="1"/>
          <p:nvPr/>
        </p:nvSpPr>
        <p:spPr>
          <a:xfrm>
            <a:off x="6146250" y="8474125"/>
            <a:ext cx="1525200" cy="636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800" dirty="0">
                <a:uFill>
                  <a:noFill/>
                </a:uFill>
                <a:latin typeface="Dancing Script"/>
                <a:ea typeface="Dancing Script"/>
                <a:cs typeface="Dancing Script"/>
                <a:sym typeface="Dancing Script"/>
                <a:hlinkClick r:id="" action="ppaction://hlinkshowjump?jump=nextslide"/>
              </a:rPr>
              <a:t>Next Page</a:t>
            </a:r>
            <a:endParaRPr sz="2800" dirty="0">
              <a:latin typeface="Dancing Script"/>
              <a:ea typeface="Dancing Script"/>
              <a:cs typeface="Dancing Script"/>
              <a:sym typeface="Dancing Script"/>
            </a:endParaRPr>
          </a:p>
        </p:txBody>
      </p:sp>
      <p:sp>
        <p:nvSpPr>
          <p:cNvPr id="69" name="Google Shape;69;p14"/>
          <p:cNvSpPr txBox="1"/>
          <p:nvPr/>
        </p:nvSpPr>
        <p:spPr>
          <a:xfrm>
            <a:off x="2692075" y="2855325"/>
            <a:ext cx="4752900" cy="246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000">
              <a:latin typeface="Hind"/>
              <a:ea typeface="Hind"/>
              <a:cs typeface="Hind"/>
              <a:sym typeface="Hind"/>
            </a:endParaRPr>
          </a:p>
        </p:txBody>
      </p:sp>
      <p:sp>
        <p:nvSpPr>
          <p:cNvPr id="70" name="Google Shape;70;p14"/>
          <p:cNvSpPr txBox="1"/>
          <p:nvPr/>
        </p:nvSpPr>
        <p:spPr>
          <a:xfrm>
            <a:off x="327425" y="2267105"/>
            <a:ext cx="3678000" cy="53055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SzPts val="2500"/>
              <a:buFont typeface="Hind"/>
              <a:buChar char="●"/>
            </a:pPr>
            <a:r>
              <a:rPr lang="en" sz="2500" dirty="0">
                <a:latin typeface="Hind"/>
                <a:ea typeface="Hind"/>
                <a:cs typeface="Hind"/>
                <a:sym typeface="Hind"/>
              </a:rPr>
              <a:t>Laptop</a:t>
            </a:r>
            <a:endParaRPr sz="2500" dirty="0">
              <a:latin typeface="Hind"/>
              <a:ea typeface="Hind"/>
              <a:cs typeface="Hind"/>
              <a:sym typeface="Hind"/>
            </a:endParaRPr>
          </a:p>
          <a:p>
            <a:pPr marL="457200" lvl="0" indent="-387350" algn="l" rtl="0">
              <a:spcBef>
                <a:spcPts val="0"/>
              </a:spcBef>
              <a:spcAft>
                <a:spcPts val="0"/>
              </a:spcAft>
              <a:buSzPts val="2500"/>
              <a:buFont typeface="Hind"/>
              <a:buChar char="●"/>
            </a:pPr>
            <a:r>
              <a:rPr lang="en" sz="2500" dirty="0">
                <a:latin typeface="Hind"/>
                <a:ea typeface="Hind"/>
                <a:cs typeface="Hind"/>
                <a:sym typeface="Hind"/>
              </a:rPr>
              <a:t>Headphone/earbuds</a:t>
            </a:r>
            <a:endParaRPr sz="2500" dirty="0">
              <a:latin typeface="Hind"/>
              <a:ea typeface="Hind"/>
              <a:cs typeface="Hind"/>
              <a:sym typeface="Hind"/>
            </a:endParaRPr>
          </a:p>
          <a:p>
            <a:pPr marL="457200" lvl="0" indent="-387350" algn="l" rtl="0">
              <a:spcBef>
                <a:spcPts val="0"/>
              </a:spcBef>
              <a:spcAft>
                <a:spcPts val="0"/>
              </a:spcAft>
              <a:buSzPts val="2500"/>
              <a:buFont typeface="Hind"/>
              <a:buChar char="●"/>
            </a:pPr>
            <a:r>
              <a:rPr lang="en" sz="2500" dirty="0">
                <a:latin typeface="Hind"/>
                <a:ea typeface="Hind"/>
                <a:cs typeface="Hind"/>
                <a:sym typeface="Hind"/>
              </a:rPr>
              <a:t>USB drive</a:t>
            </a:r>
            <a:endParaRPr sz="2500" dirty="0">
              <a:latin typeface="Hind"/>
              <a:ea typeface="Hind"/>
              <a:cs typeface="Hind"/>
              <a:sym typeface="Hind"/>
            </a:endParaRPr>
          </a:p>
          <a:p>
            <a:pPr marL="457200" lvl="0" indent="-387350" algn="l" rtl="0">
              <a:spcBef>
                <a:spcPts val="0"/>
              </a:spcBef>
              <a:spcAft>
                <a:spcPts val="0"/>
              </a:spcAft>
              <a:buSzPts val="2500"/>
              <a:buFont typeface="Hind"/>
              <a:buChar char="●"/>
            </a:pPr>
            <a:r>
              <a:rPr lang="en" sz="2500" dirty="0">
                <a:latin typeface="Hind"/>
                <a:ea typeface="Hind"/>
                <a:cs typeface="Hind"/>
                <a:sym typeface="Hind"/>
              </a:rPr>
              <a:t>3 Ring Binder with dividers</a:t>
            </a:r>
            <a:endParaRPr sz="2500" dirty="0">
              <a:latin typeface="Hind"/>
              <a:ea typeface="Hind"/>
              <a:cs typeface="Hind"/>
              <a:sym typeface="Hind"/>
            </a:endParaRPr>
          </a:p>
          <a:p>
            <a:pPr marL="457200" lvl="0" indent="-387350" algn="l" rtl="0">
              <a:spcBef>
                <a:spcPts val="0"/>
              </a:spcBef>
              <a:spcAft>
                <a:spcPts val="0"/>
              </a:spcAft>
              <a:buSzPts val="2500"/>
              <a:buFont typeface="Hind"/>
              <a:buChar char="●"/>
            </a:pPr>
            <a:r>
              <a:rPr lang="en" sz="2500" dirty="0">
                <a:latin typeface="Hind"/>
                <a:ea typeface="Hind"/>
                <a:cs typeface="Hind"/>
                <a:sym typeface="Hind"/>
              </a:rPr>
              <a:t>Notebook paper</a:t>
            </a:r>
            <a:endParaRPr sz="2500" dirty="0">
              <a:latin typeface="Hind"/>
              <a:ea typeface="Hind"/>
              <a:cs typeface="Hind"/>
              <a:sym typeface="Hind"/>
            </a:endParaRPr>
          </a:p>
          <a:p>
            <a:pPr marL="457200" lvl="0" indent="-387350" algn="l" rtl="0">
              <a:spcBef>
                <a:spcPts val="0"/>
              </a:spcBef>
              <a:spcAft>
                <a:spcPts val="0"/>
              </a:spcAft>
              <a:buClr>
                <a:schemeClr val="dk1"/>
              </a:buClr>
              <a:buSzPts val="2500"/>
              <a:buFont typeface="Hind"/>
              <a:buChar char="●"/>
            </a:pPr>
            <a:r>
              <a:rPr lang="en" sz="2500" dirty="0">
                <a:solidFill>
                  <a:schemeClr val="dk1"/>
                </a:solidFill>
                <a:latin typeface="Hind"/>
                <a:ea typeface="Hind"/>
                <a:cs typeface="Hind"/>
                <a:sym typeface="Hind"/>
              </a:rPr>
              <a:t>Scissors</a:t>
            </a:r>
            <a:endParaRPr sz="2500" dirty="0">
              <a:solidFill>
                <a:schemeClr val="dk1"/>
              </a:solidFill>
              <a:latin typeface="Hind"/>
              <a:ea typeface="Hind"/>
              <a:cs typeface="Hind"/>
              <a:sym typeface="Hind"/>
            </a:endParaRPr>
          </a:p>
          <a:p>
            <a:pPr marL="457200" lvl="0" indent="-387350" algn="l" rtl="0">
              <a:spcBef>
                <a:spcPts val="0"/>
              </a:spcBef>
              <a:spcAft>
                <a:spcPts val="0"/>
              </a:spcAft>
              <a:buClr>
                <a:schemeClr val="dk1"/>
              </a:buClr>
              <a:buSzPts val="2500"/>
              <a:buFont typeface="Hind"/>
              <a:buChar char="●"/>
            </a:pPr>
            <a:r>
              <a:rPr lang="en" sz="2500" dirty="0">
                <a:solidFill>
                  <a:schemeClr val="dk1"/>
                </a:solidFill>
                <a:latin typeface="Hind"/>
                <a:ea typeface="Hind"/>
                <a:cs typeface="Hind"/>
                <a:sym typeface="Hind"/>
              </a:rPr>
              <a:t>Highlighters</a:t>
            </a:r>
            <a:endParaRPr sz="2500" dirty="0">
              <a:solidFill>
                <a:schemeClr val="dk1"/>
              </a:solidFill>
              <a:latin typeface="Hind"/>
              <a:ea typeface="Hind"/>
              <a:cs typeface="Hind"/>
              <a:sym typeface="Hind"/>
            </a:endParaRPr>
          </a:p>
          <a:p>
            <a:pPr marL="457200" lvl="0" indent="-387350" algn="l" rtl="0">
              <a:spcBef>
                <a:spcPts val="0"/>
              </a:spcBef>
              <a:spcAft>
                <a:spcPts val="0"/>
              </a:spcAft>
              <a:buClr>
                <a:schemeClr val="dk1"/>
              </a:buClr>
              <a:buSzPts val="2500"/>
              <a:buFont typeface="Hind"/>
              <a:buChar char="●"/>
            </a:pPr>
            <a:r>
              <a:rPr lang="en" sz="2500" dirty="0">
                <a:solidFill>
                  <a:schemeClr val="dk1"/>
                </a:solidFill>
                <a:latin typeface="Hind"/>
                <a:ea typeface="Hind"/>
                <a:cs typeface="Hind"/>
                <a:sym typeface="Hind"/>
              </a:rPr>
              <a:t>Index Cards</a:t>
            </a:r>
          </a:p>
          <a:p>
            <a:pPr marL="457200" lvl="0" indent="-387350" algn="l" rtl="0">
              <a:spcBef>
                <a:spcPts val="0"/>
              </a:spcBef>
              <a:spcAft>
                <a:spcPts val="0"/>
              </a:spcAft>
              <a:buClr>
                <a:schemeClr val="dk1"/>
              </a:buClr>
              <a:buSzPts val="2500"/>
              <a:buFont typeface="Hind"/>
              <a:buChar char="●"/>
            </a:pPr>
            <a:r>
              <a:rPr lang="en" sz="2500" dirty="0">
                <a:solidFill>
                  <a:schemeClr val="dk1"/>
                </a:solidFill>
                <a:latin typeface="Hind"/>
                <a:ea typeface="Hind"/>
                <a:cs typeface="Hind"/>
                <a:sym typeface="Hind"/>
              </a:rPr>
              <a:t>RCA Healthcare Scrubs (</a:t>
            </a:r>
            <a:r>
              <a:rPr lang="en" sz="1800" dirty="0">
                <a:solidFill>
                  <a:schemeClr val="dk1"/>
                </a:solidFill>
                <a:latin typeface="Hind"/>
                <a:ea typeface="Hind"/>
                <a:cs typeface="Hind"/>
                <a:sym typeface="Hind"/>
              </a:rPr>
              <a:t>REQUIRED )</a:t>
            </a:r>
            <a:endParaRPr sz="1800" dirty="0">
              <a:solidFill>
                <a:schemeClr val="dk1"/>
              </a:solidFill>
              <a:latin typeface="Hind"/>
              <a:ea typeface="Hind"/>
              <a:cs typeface="Hind"/>
              <a:sym typeface="Hind"/>
            </a:endParaRPr>
          </a:p>
          <a:p>
            <a:pPr marL="457200" lvl="0" indent="0" algn="l" rtl="0">
              <a:spcBef>
                <a:spcPts val="0"/>
              </a:spcBef>
              <a:spcAft>
                <a:spcPts val="0"/>
              </a:spcAft>
              <a:buNone/>
            </a:pPr>
            <a:endParaRPr sz="2500" dirty="0">
              <a:solidFill>
                <a:schemeClr val="dk1"/>
              </a:solidFill>
              <a:latin typeface="Hind"/>
              <a:ea typeface="Hind"/>
              <a:cs typeface="Hind"/>
              <a:sym typeface="Hind"/>
            </a:endParaRPr>
          </a:p>
          <a:p>
            <a:pPr marL="457200" lvl="0" indent="0" algn="l" rtl="0">
              <a:spcBef>
                <a:spcPts val="0"/>
              </a:spcBef>
              <a:spcAft>
                <a:spcPts val="0"/>
              </a:spcAft>
              <a:buNone/>
            </a:pPr>
            <a:endParaRPr sz="2500" dirty="0">
              <a:solidFill>
                <a:schemeClr val="dk1"/>
              </a:solidFill>
              <a:latin typeface="Hind"/>
              <a:ea typeface="Hind"/>
              <a:cs typeface="Hind"/>
              <a:sym typeface="Hind"/>
            </a:endParaRPr>
          </a:p>
        </p:txBody>
      </p:sp>
      <p:sp>
        <p:nvSpPr>
          <p:cNvPr id="71" name="Google Shape;71;p14"/>
          <p:cNvSpPr txBox="1"/>
          <p:nvPr/>
        </p:nvSpPr>
        <p:spPr>
          <a:xfrm>
            <a:off x="3886188" y="6144050"/>
            <a:ext cx="3678000" cy="141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000">
              <a:latin typeface="Hind"/>
              <a:ea typeface="Hind"/>
              <a:cs typeface="Hind"/>
              <a:sym typeface="Hind"/>
            </a:endParaRPr>
          </a:p>
          <a:p>
            <a:pPr marL="0" lvl="0" indent="0" algn="ctr" rtl="0">
              <a:spcBef>
                <a:spcPts val="0"/>
              </a:spcBef>
              <a:spcAft>
                <a:spcPts val="0"/>
              </a:spcAft>
              <a:buNone/>
            </a:pPr>
            <a:r>
              <a:rPr lang="en" sz="2000">
                <a:latin typeface="Hind"/>
                <a:ea typeface="Hind"/>
                <a:cs typeface="Hind"/>
                <a:sym typeface="Hind"/>
              </a:rPr>
              <a:t>***Other items may be needed throughout the year for labs or hands-on simulations***</a:t>
            </a:r>
            <a:endParaRPr sz="2000">
              <a:latin typeface="Hind"/>
              <a:ea typeface="Hind"/>
              <a:cs typeface="Hind"/>
              <a:sym typeface="Hind"/>
            </a:endParaRPr>
          </a:p>
        </p:txBody>
      </p:sp>
      <p:sp>
        <p:nvSpPr>
          <p:cNvPr id="72" name="Google Shape;72;p14"/>
          <p:cNvSpPr txBox="1"/>
          <p:nvPr/>
        </p:nvSpPr>
        <p:spPr>
          <a:xfrm>
            <a:off x="660150" y="436713"/>
            <a:ext cx="6248700" cy="116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700" dirty="0">
                <a:latin typeface="Dancing Script" panose="020B0604020202020204" charset="0"/>
                <a:ea typeface="HelloBubbleButt" panose="02000603000000000000" pitchFamily="2" charset="0"/>
                <a:cs typeface="Dancing Script"/>
                <a:sym typeface="Dancing Script"/>
              </a:rPr>
              <a:t>Supplies</a:t>
            </a:r>
            <a:endParaRPr sz="6700" dirty="0">
              <a:latin typeface="Dancing Script" panose="020B0604020202020204" charset="0"/>
              <a:ea typeface="HelloBubbleButt" panose="02000603000000000000" pitchFamily="2" charset="0"/>
              <a:cs typeface="Dancing Script"/>
              <a:sym typeface="Dancing Script"/>
            </a:endParaRPr>
          </a:p>
        </p:txBody>
      </p:sp>
      <p:pic>
        <p:nvPicPr>
          <p:cNvPr id="73" name="Google Shape;73;p14"/>
          <p:cNvPicPr preferRelativeResize="0"/>
          <p:nvPr/>
        </p:nvPicPr>
        <p:blipFill>
          <a:blip r:embed="rId4">
            <a:alphaModFix/>
          </a:blip>
          <a:stretch>
            <a:fillRect/>
          </a:stretch>
        </p:blipFill>
        <p:spPr>
          <a:xfrm>
            <a:off x="4290701" y="2587775"/>
            <a:ext cx="2294551" cy="3003800"/>
          </a:xfrm>
          <a:prstGeom prst="rect">
            <a:avLst/>
          </a:prstGeom>
          <a:noFill/>
          <a:ln>
            <a:noFill/>
          </a:ln>
        </p:spPr>
      </p:pic>
      <p:sp>
        <p:nvSpPr>
          <p:cNvPr id="2" name="Rectangle: Rounded Corners 1">
            <a:extLst>
              <a:ext uri="{FF2B5EF4-FFF2-40B4-BE49-F238E27FC236}">
                <a16:creationId xmlns:a16="http://schemas.microsoft.com/office/drawing/2014/main" id="{4C7F0B66-074D-4386-8BF0-A1B627A0E89D}"/>
              </a:ext>
            </a:extLst>
          </p:cNvPr>
          <p:cNvSpPr/>
          <p:nvPr/>
        </p:nvSpPr>
        <p:spPr>
          <a:xfrm>
            <a:off x="387043" y="1946974"/>
            <a:ext cx="3558763" cy="5045127"/>
          </a:xfrm>
          <a:prstGeom prst="roundRect">
            <a:avLst/>
          </a:prstGeom>
          <a:solidFill>
            <a:srgbClr val="94E37D">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010B8CE9-12E7-4AE0-B904-B86BF121804F}"/>
              </a:ext>
            </a:extLst>
          </p:cNvPr>
          <p:cNvSpPr/>
          <p:nvPr/>
        </p:nvSpPr>
        <p:spPr>
          <a:xfrm>
            <a:off x="4005425" y="6411599"/>
            <a:ext cx="3439526" cy="1161005"/>
          </a:xfrm>
          <a:prstGeom prst="roundRect">
            <a:avLst/>
          </a:prstGeom>
          <a:solidFill>
            <a:srgbClr val="FF6DE4">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5"/>
          <p:cNvSpPr txBox="1"/>
          <p:nvPr/>
        </p:nvSpPr>
        <p:spPr>
          <a:xfrm>
            <a:off x="100950" y="9141177"/>
            <a:ext cx="7570500" cy="88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rgbClr val="FFFFFF"/>
                </a:solidFill>
                <a:latin typeface="Fjalla One"/>
                <a:ea typeface="Fjalla One"/>
                <a:cs typeface="Fjalla One"/>
                <a:sym typeface="Fjalla One"/>
              </a:rPr>
              <a:t>Classroom Expectations</a:t>
            </a:r>
            <a:endParaRPr sz="5000" dirty="0">
              <a:solidFill>
                <a:srgbClr val="FFFFFF"/>
              </a:solidFill>
              <a:latin typeface="Fjalla One"/>
              <a:ea typeface="Fjalla One"/>
              <a:cs typeface="Fjalla One"/>
              <a:sym typeface="Fjalla One"/>
            </a:endParaRPr>
          </a:p>
        </p:txBody>
      </p:sp>
      <p:sp>
        <p:nvSpPr>
          <p:cNvPr id="79" name="Google Shape;79;p15"/>
          <p:cNvSpPr txBox="1"/>
          <p:nvPr/>
        </p:nvSpPr>
        <p:spPr>
          <a:xfrm>
            <a:off x="6146250" y="8474125"/>
            <a:ext cx="1525200" cy="636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800">
                <a:uFill>
                  <a:noFill/>
                </a:uFill>
                <a:latin typeface="Dancing Script"/>
                <a:ea typeface="Dancing Script"/>
                <a:cs typeface="Dancing Script"/>
                <a:sym typeface="Dancing Script"/>
                <a:hlinkClick r:id="" action="ppaction://hlinkshowjump?jump=nextslide"/>
              </a:rPr>
              <a:t>Next Page</a:t>
            </a:r>
            <a:endParaRPr sz="2800">
              <a:latin typeface="Dancing Script"/>
              <a:ea typeface="Dancing Script"/>
              <a:cs typeface="Dancing Script"/>
              <a:sym typeface="Dancing Script"/>
            </a:endParaRPr>
          </a:p>
        </p:txBody>
      </p:sp>
      <p:sp>
        <p:nvSpPr>
          <p:cNvPr id="80" name="Google Shape;80;p15"/>
          <p:cNvSpPr txBox="1"/>
          <p:nvPr/>
        </p:nvSpPr>
        <p:spPr>
          <a:xfrm>
            <a:off x="75750" y="8474125"/>
            <a:ext cx="16008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uFill>
                  <a:noFill/>
                </a:uFill>
                <a:latin typeface="Dancing Script"/>
                <a:ea typeface="Dancing Script"/>
                <a:cs typeface="Dancing Script"/>
                <a:sym typeface="Dancing Script"/>
                <a:hlinkClick r:id="" action="ppaction://hlinkshowjump?jump=firstslide"/>
              </a:rPr>
              <a:t>Front Page</a:t>
            </a:r>
            <a:endParaRPr sz="2800">
              <a:latin typeface="Dancing Script"/>
              <a:ea typeface="Dancing Script"/>
              <a:cs typeface="Dancing Script"/>
              <a:sym typeface="Dancing Script"/>
            </a:endParaRPr>
          </a:p>
        </p:txBody>
      </p:sp>
      <p:sp>
        <p:nvSpPr>
          <p:cNvPr id="83" name="Google Shape;83;p15"/>
          <p:cNvSpPr txBox="1"/>
          <p:nvPr/>
        </p:nvSpPr>
        <p:spPr>
          <a:xfrm>
            <a:off x="761850" y="142104"/>
            <a:ext cx="6248700" cy="116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latin typeface="Dancing Script" panose="020B0604020202020204" charset="0"/>
                <a:ea typeface="HelloBubbleButt" panose="02000603000000000000" pitchFamily="2" charset="0"/>
                <a:cs typeface="Dancing Script"/>
                <a:sym typeface="Dancing Script"/>
              </a:rPr>
              <a:t>Classroom  Expectations</a:t>
            </a:r>
            <a:endParaRPr sz="6000" dirty="0">
              <a:latin typeface="Dancing Script" panose="020B0604020202020204" charset="0"/>
              <a:ea typeface="HelloBubbleButt" panose="02000603000000000000" pitchFamily="2" charset="0"/>
              <a:cs typeface="Dancing Script"/>
              <a:sym typeface="Dancing Script"/>
            </a:endParaRPr>
          </a:p>
        </p:txBody>
      </p:sp>
      <p:sp>
        <p:nvSpPr>
          <p:cNvPr id="5" name="Rectangle: Rounded Corners 4">
            <a:extLst>
              <a:ext uri="{FF2B5EF4-FFF2-40B4-BE49-F238E27FC236}">
                <a16:creationId xmlns:a16="http://schemas.microsoft.com/office/drawing/2014/main" id="{39C38DA0-666C-451D-94FB-16B0175C90A2}"/>
              </a:ext>
            </a:extLst>
          </p:cNvPr>
          <p:cNvSpPr/>
          <p:nvPr/>
        </p:nvSpPr>
        <p:spPr>
          <a:xfrm>
            <a:off x="876450" y="2059690"/>
            <a:ext cx="6134100" cy="2512310"/>
          </a:xfrm>
          <a:prstGeom prst="roundRect">
            <a:avLst/>
          </a:prstGeom>
          <a:solidFill>
            <a:srgbClr val="F7FF68">
              <a:alpha val="5100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base"/>
            <a:r>
              <a:rPr lang="en-US" sz="2400" b="1" i="0" dirty="0">
                <a:solidFill>
                  <a:srgbClr val="000000"/>
                </a:solidFill>
                <a:effectLst/>
                <a:latin typeface="Georgia Pro Light" panose="02040302050405020303" pitchFamily="18" charset="0"/>
              </a:rPr>
              <a:t>L</a:t>
            </a:r>
            <a:r>
              <a:rPr lang="en-US" sz="2400" b="0" i="0" dirty="0">
                <a:solidFill>
                  <a:srgbClr val="000000"/>
                </a:solidFill>
                <a:effectLst/>
                <a:latin typeface="Georgia Pro Light" panose="02040302050405020303" pitchFamily="18" charset="0"/>
              </a:rPr>
              <a:t>ook, listen, and follow directions </a:t>
            </a:r>
          </a:p>
          <a:p>
            <a:pPr rtl="0" fontAlgn="base"/>
            <a:r>
              <a:rPr lang="en-US" sz="2400" b="1" i="0" dirty="0">
                <a:solidFill>
                  <a:srgbClr val="000000"/>
                </a:solidFill>
                <a:effectLst/>
                <a:latin typeface="Georgia Pro Light" panose="02040302050405020303" pitchFamily="18" charset="0"/>
              </a:rPr>
              <a:t>E</a:t>
            </a:r>
            <a:r>
              <a:rPr lang="en-US" sz="2400" b="0" i="0" dirty="0">
                <a:solidFill>
                  <a:srgbClr val="000000"/>
                </a:solidFill>
                <a:effectLst/>
                <a:latin typeface="Georgia Pro Light" panose="02040302050405020303" pitchFamily="18" charset="0"/>
              </a:rPr>
              <a:t>nter class quietly, prepared and on time </a:t>
            </a:r>
          </a:p>
          <a:p>
            <a:pPr rtl="0" fontAlgn="base"/>
            <a:r>
              <a:rPr lang="en-US" sz="2400" b="1" i="0" dirty="0">
                <a:solidFill>
                  <a:srgbClr val="000000"/>
                </a:solidFill>
                <a:effectLst/>
                <a:latin typeface="Georgia Pro Light" panose="02040302050405020303" pitchFamily="18" charset="0"/>
              </a:rPr>
              <a:t>A</a:t>
            </a:r>
            <a:r>
              <a:rPr lang="en-US" sz="2400" b="0" i="0" dirty="0">
                <a:solidFill>
                  <a:srgbClr val="000000"/>
                </a:solidFill>
                <a:effectLst/>
                <a:latin typeface="Georgia Pro Light" panose="02040302050405020303" pitchFamily="18" charset="0"/>
              </a:rPr>
              <a:t>lways use class time for class activities </a:t>
            </a:r>
          </a:p>
          <a:p>
            <a:pPr rtl="0" fontAlgn="base"/>
            <a:r>
              <a:rPr lang="en-US" sz="2400" b="1" i="0" dirty="0">
                <a:solidFill>
                  <a:srgbClr val="000000"/>
                </a:solidFill>
                <a:effectLst/>
                <a:latin typeface="Georgia Pro Light" panose="02040302050405020303" pitchFamily="18" charset="0"/>
              </a:rPr>
              <a:t>R</a:t>
            </a:r>
            <a:r>
              <a:rPr lang="en-US" sz="2400" b="0" i="0" dirty="0">
                <a:solidFill>
                  <a:srgbClr val="000000"/>
                </a:solidFill>
                <a:effectLst/>
                <a:latin typeface="Georgia Pro Light" panose="02040302050405020303" pitchFamily="18" charset="0"/>
              </a:rPr>
              <a:t>espect yourself and others </a:t>
            </a:r>
          </a:p>
          <a:p>
            <a:pPr rtl="0" fontAlgn="base"/>
            <a:r>
              <a:rPr lang="en-US" sz="2400" b="1" i="0" dirty="0">
                <a:solidFill>
                  <a:srgbClr val="000000"/>
                </a:solidFill>
                <a:effectLst/>
                <a:latin typeface="Georgia Pro Light" panose="02040302050405020303" pitchFamily="18" charset="0"/>
              </a:rPr>
              <a:t>N</a:t>
            </a:r>
            <a:r>
              <a:rPr lang="en-US" sz="2400" b="0" i="0" dirty="0">
                <a:solidFill>
                  <a:srgbClr val="000000"/>
                </a:solidFill>
                <a:effectLst/>
                <a:latin typeface="Georgia Pro Light" panose="02040302050405020303" pitchFamily="18" charset="0"/>
              </a:rPr>
              <a:t>ever give up </a:t>
            </a:r>
          </a:p>
        </p:txBody>
      </p:sp>
      <p:sp>
        <p:nvSpPr>
          <p:cNvPr id="2" name="Rectangle: Rounded Corners 1">
            <a:extLst>
              <a:ext uri="{FF2B5EF4-FFF2-40B4-BE49-F238E27FC236}">
                <a16:creationId xmlns:a16="http://schemas.microsoft.com/office/drawing/2014/main" id="{183D263B-C2F4-422F-B44D-472965776EA5}"/>
              </a:ext>
            </a:extLst>
          </p:cNvPr>
          <p:cNvSpPr/>
          <p:nvPr/>
        </p:nvSpPr>
        <p:spPr>
          <a:xfrm>
            <a:off x="793530" y="5252742"/>
            <a:ext cx="6248700" cy="2976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rgbClr val="8A84FF"/>
                </a:solidFill>
                <a:latin typeface="HelloHappyDays" panose="02000603000000000000" pitchFamily="2" charset="0"/>
                <a:ea typeface="HelloHappyDays" panose="02000603000000000000" pitchFamily="2" charset="0"/>
              </a:rPr>
              <a:t>Virtual Classroom Expectations</a:t>
            </a:r>
          </a:p>
          <a:p>
            <a:endParaRPr lang="en-US" sz="2000" b="1" i="1" u="sng" dirty="0">
              <a:solidFill>
                <a:srgbClr val="8A84FF"/>
              </a:solidFill>
              <a:latin typeface="HelloHappyDays" panose="02000603000000000000" pitchFamily="2" charset="0"/>
              <a:ea typeface="HelloHappyDays" panose="02000603000000000000" pitchFamily="2" charset="0"/>
            </a:endParaRPr>
          </a:p>
          <a:p>
            <a:r>
              <a:rPr lang="en-US" sz="1600" b="1" dirty="0">
                <a:solidFill>
                  <a:schemeClr val="tx1"/>
                </a:solidFill>
                <a:latin typeface="Georgia Pro Light" panose="02040302050405020303" pitchFamily="18" charset="0"/>
                <a:ea typeface="HelloHappyDays" panose="02000603000000000000" pitchFamily="2" charset="0"/>
              </a:rPr>
              <a:t>Be one time</a:t>
            </a:r>
            <a:r>
              <a:rPr lang="en-US" sz="1600" dirty="0">
                <a:solidFill>
                  <a:schemeClr val="tx1"/>
                </a:solidFill>
                <a:latin typeface="Georgia Pro Light" panose="02040302050405020303" pitchFamily="18" charset="0"/>
                <a:ea typeface="HelloHappyDays" panose="02000603000000000000" pitchFamily="2" charset="0"/>
              </a:rPr>
              <a:t>: </a:t>
            </a:r>
            <a:r>
              <a:rPr lang="en-US" sz="1400" dirty="0">
                <a:solidFill>
                  <a:schemeClr val="tx1"/>
                </a:solidFill>
                <a:latin typeface="Georgia Pro Light" panose="02040302050405020303" pitchFamily="18" charset="0"/>
                <a:ea typeface="HelloHappyDays" panose="02000603000000000000" pitchFamily="2" charset="0"/>
              </a:rPr>
              <a:t>Login a few minutes before class time starts</a:t>
            </a:r>
          </a:p>
          <a:p>
            <a:r>
              <a:rPr lang="en-US" sz="1600" b="1" dirty="0">
                <a:solidFill>
                  <a:schemeClr val="tx1"/>
                </a:solidFill>
                <a:latin typeface="Georgia Pro Light" panose="02040302050405020303" pitchFamily="18" charset="0"/>
                <a:ea typeface="HelloHappyDays" panose="02000603000000000000" pitchFamily="2" charset="0"/>
              </a:rPr>
              <a:t>Sit up in a Chair</a:t>
            </a:r>
            <a:r>
              <a:rPr lang="en-US" sz="1600" dirty="0">
                <a:solidFill>
                  <a:schemeClr val="tx1"/>
                </a:solidFill>
                <a:latin typeface="Georgia Pro Light" panose="02040302050405020303" pitchFamily="18" charset="0"/>
                <a:ea typeface="HelloHappyDays" panose="02000603000000000000" pitchFamily="2" charset="0"/>
              </a:rPr>
              <a:t>: </a:t>
            </a:r>
            <a:r>
              <a:rPr lang="en-US" sz="1400" dirty="0">
                <a:solidFill>
                  <a:schemeClr val="tx1"/>
                </a:solidFill>
                <a:latin typeface="Georgia Pro Light" panose="02040302050405020303" pitchFamily="18" charset="0"/>
                <a:ea typeface="HelloHappyDays" panose="02000603000000000000" pitchFamily="2" charset="0"/>
              </a:rPr>
              <a:t>This help keep you brain alert and active</a:t>
            </a:r>
          </a:p>
          <a:p>
            <a:r>
              <a:rPr lang="en-US" sz="1600" b="1" dirty="0">
                <a:solidFill>
                  <a:schemeClr val="tx1"/>
                </a:solidFill>
                <a:latin typeface="Georgia Pro Light" panose="02040302050405020303" pitchFamily="18" charset="0"/>
                <a:ea typeface="HelloHappyDays" panose="02000603000000000000" pitchFamily="2" charset="0"/>
              </a:rPr>
              <a:t>Be Respectful of Learning Environment: </a:t>
            </a:r>
            <a:r>
              <a:rPr lang="en-US" sz="1400" dirty="0">
                <a:solidFill>
                  <a:schemeClr val="tx1"/>
                </a:solidFill>
                <a:latin typeface="Georgia Pro Light" panose="02040302050405020303" pitchFamily="18" charset="0"/>
                <a:ea typeface="HelloHappyDays" panose="02000603000000000000" pitchFamily="2" charset="0"/>
              </a:rPr>
              <a:t>limit distraction, noise or offensive objects behind you</a:t>
            </a:r>
          </a:p>
          <a:p>
            <a:r>
              <a:rPr lang="en-US" sz="1400" b="1" dirty="0">
                <a:solidFill>
                  <a:schemeClr val="tx1"/>
                </a:solidFill>
                <a:latin typeface="Georgia Pro Light" panose="02040302050405020303" pitchFamily="18" charset="0"/>
                <a:ea typeface="HelloHappyDays" panose="02000603000000000000" pitchFamily="2" charset="0"/>
              </a:rPr>
              <a:t>Wear headphones/earbuds: </a:t>
            </a:r>
            <a:r>
              <a:rPr lang="en-US" sz="1400" dirty="0">
                <a:solidFill>
                  <a:schemeClr val="tx1"/>
                </a:solidFill>
                <a:latin typeface="Georgia Pro Light" panose="02040302050405020303" pitchFamily="18" charset="0"/>
                <a:ea typeface="HelloHappyDays" panose="02000603000000000000" pitchFamily="2" charset="0"/>
              </a:rPr>
              <a:t>This enhances the sound and limits barriers</a:t>
            </a:r>
          </a:p>
          <a:p>
            <a:r>
              <a:rPr lang="en-US" sz="1400" b="1" dirty="0">
                <a:solidFill>
                  <a:schemeClr val="tx1"/>
                </a:solidFill>
                <a:latin typeface="Georgia Pro Light" panose="02040302050405020303" pitchFamily="18" charset="0"/>
                <a:ea typeface="HelloHappyDays" panose="02000603000000000000" pitchFamily="2" charset="0"/>
              </a:rPr>
              <a:t>Cameras on: </a:t>
            </a:r>
            <a:r>
              <a:rPr lang="en-US" sz="1400" dirty="0">
                <a:solidFill>
                  <a:schemeClr val="tx1"/>
                </a:solidFill>
                <a:latin typeface="Georgia Pro Light" panose="02040302050405020303" pitchFamily="18" charset="0"/>
                <a:ea typeface="HelloHappyDays" panose="02000603000000000000" pitchFamily="2" charset="0"/>
              </a:rPr>
              <a:t>Class participation is essential in this course and this helps with communication</a:t>
            </a:r>
            <a:endParaRPr lang="en-US" sz="1400" b="1" dirty="0">
              <a:solidFill>
                <a:schemeClr val="tx1"/>
              </a:solidFill>
              <a:latin typeface="Georgia Pro Light" panose="02040302050405020303" pitchFamily="18" charset="0"/>
              <a:ea typeface="HelloHappyDays" panose="02000603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8"/>
          <p:cNvSpPr txBox="1"/>
          <p:nvPr/>
        </p:nvSpPr>
        <p:spPr>
          <a:xfrm>
            <a:off x="100938" y="9137400"/>
            <a:ext cx="75705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rgbClr val="FFFFFF"/>
                </a:solidFill>
                <a:latin typeface="Fjalla One"/>
                <a:ea typeface="Fjalla One"/>
                <a:cs typeface="Fjalla One"/>
                <a:sym typeface="Fjalla One"/>
              </a:rPr>
              <a:t>CLASSROOM RULES</a:t>
            </a:r>
            <a:endParaRPr sz="5000" dirty="0">
              <a:solidFill>
                <a:srgbClr val="FFFFFF"/>
              </a:solidFill>
              <a:latin typeface="Fjalla One"/>
              <a:ea typeface="Fjalla One"/>
              <a:cs typeface="Fjalla One"/>
              <a:sym typeface="Fjalla One"/>
            </a:endParaRPr>
          </a:p>
        </p:txBody>
      </p:sp>
      <p:sp>
        <p:nvSpPr>
          <p:cNvPr id="109" name="Google Shape;109;p18"/>
          <p:cNvSpPr txBox="1"/>
          <p:nvPr/>
        </p:nvSpPr>
        <p:spPr>
          <a:xfrm>
            <a:off x="6146250" y="8474125"/>
            <a:ext cx="1525200" cy="636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800">
                <a:uFill>
                  <a:noFill/>
                </a:uFill>
                <a:latin typeface="Dancing Script"/>
                <a:ea typeface="Dancing Script"/>
                <a:cs typeface="Dancing Script"/>
                <a:sym typeface="Dancing Script"/>
                <a:hlinkClick r:id="" action="ppaction://hlinkshowjump?jump=nextslide"/>
              </a:rPr>
              <a:t>Next Page</a:t>
            </a:r>
            <a:endParaRPr sz="2800">
              <a:latin typeface="Dancing Script"/>
              <a:ea typeface="Dancing Script"/>
              <a:cs typeface="Dancing Script"/>
              <a:sym typeface="Dancing Script"/>
            </a:endParaRPr>
          </a:p>
        </p:txBody>
      </p:sp>
      <p:sp>
        <p:nvSpPr>
          <p:cNvPr id="110" name="Google Shape;110;p18"/>
          <p:cNvSpPr txBox="1"/>
          <p:nvPr/>
        </p:nvSpPr>
        <p:spPr>
          <a:xfrm>
            <a:off x="75750" y="8474125"/>
            <a:ext cx="16008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uFill>
                  <a:noFill/>
                </a:uFill>
                <a:latin typeface="Dancing Script"/>
                <a:ea typeface="Dancing Script"/>
                <a:cs typeface="Dancing Script"/>
                <a:sym typeface="Dancing Script"/>
                <a:hlinkClick r:id="" action="ppaction://hlinkshowjump?jump=firstslide"/>
              </a:rPr>
              <a:t>Front Page</a:t>
            </a:r>
            <a:endParaRPr sz="2800">
              <a:latin typeface="Dancing Script"/>
              <a:ea typeface="Dancing Script"/>
              <a:cs typeface="Dancing Script"/>
              <a:sym typeface="Dancing Script"/>
            </a:endParaRPr>
          </a:p>
        </p:txBody>
      </p:sp>
      <p:sp>
        <p:nvSpPr>
          <p:cNvPr id="113" name="Google Shape;113;p18"/>
          <p:cNvSpPr txBox="1"/>
          <p:nvPr/>
        </p:nvSpPr>
        <p:spPr>
          <a:xfrm>
            <a:off x="759393" y="276911"/>
            <a:ext cx="6248700" cy="116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600" dirty="0">
                <a:latin typeface="Dancing Script" panose="020B0604020202020204" charset="0"/>
                <a:ea typeface="HelloBubbleButt" panose="02000603000000000000" pitchFamily="2" charset="0"/>
                <a:cs typeface="Dancing Script"/>
                <a:sym typeface="Dancing Script"/>
              </a:rPr>
              <a:t>Classroom Rules</a:t>
            </a:r>
            <a:endParaRPr sz="6600" dirty="0">
              <a:latin typeface="Dancing Script" panose="020B0604020202020204" charset="0"/>
              <a:ea typeface="HelloBubbleButt" panose="02000603000000000000" pitchFamily="2" charset="0"/>
              <a:cs typeface="Dancing Script"/>
              <a:sym typeface="Dancing Script"/>
            </a:endParaRPr>
          </a:p>
        </p:txBody>
      </p:sp>
      <p:sp>
        <p:nvSpPr>
          <p:cNvPr id="3" name="Rectangle: Rounded Corners 2">
            <a:extLst>
              <a:ext uri="{FF2B5EF4-FFF2-40B4-BE49-F238E27FC236}">
                <a16:creationId xmlns:a16="http://schemas.microsoft.com/office/drawing/2014/main" id="{EF2C7453-BD64-4159-9268-5A288201E64E}"/>
              </a:ext>
            </a:extLst>
          </p:cNvPr>
          <p:cNvSpPr/>
          <p:nvPr/>
        </p:nvSpPr>
        <p:spPr>
          <a:xfrm>
            <a:off x="216311" y="1566554"/>
            <a:ext cx="7334864" cy="6775666"/>
          </a:xfrm>
          <a:prstGeom prst="roundRect">
            <a:avLst/>
          </a:prstGeom>
          <a:solidFill>
            <a:srgbClr val="94E37D">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fontAlgn="base">
              <a:spcAft>
                <a:spcPts val="600"/>
              </a:spcAft>
              <a:buFont typeface="+mj-lt"/>
              <a:buAutoNum type="arabicPeriod"/>
            </a:pPr>
            <a:r>
              <a:rPr lang="en-US" sz="1800" b="0" i="0" dirty="0">
                <a:solidFill>
                  <a:srgbClr val="000000"/>
                </a:solidFill>
                <a:effectLst/>
                <a:latin typeface="Georgia Pro Light" panose="02040302050405020303" pitchFamily="18" charset="0"/>
              </a:rPr>
              <a:t> Give Respect, Get Respect. </a:t>
            </a:r>
          </a:p>
          <a:p>
            <a:pPr algn="l" rtl="0" fontAlgn="base">
              <a:spcAft>
                <a:spcPts val="600"/>
              </a:spcAft>
              <a:buFont typeface="+mj-lt"/>
              <a:buAutoNum type="arabicPeriod" startAt="2"/>
            </a:pPr>
            <a:r>
              <a:rPr lang="en-US" sz="1800" b="0" i="0" dirty="0">
                <a:solidFill>
                  <a:srgbClr val="000000"/>
                </a:solidFill>
                <a:effectLst/>
                <a:latin typeface="Georgia Pro Light" panose="02040302050405020303" pitchFamily="18" charset="0"/>
              </a:rPr>
              <a:t> Enter classroom in a well-behaved fashion.  </a:t>
            </a:r>
          </a:p>
          <a:p>
            <a:pPr algn="l" rtl="0" fontAlgn="base">
              <a:spcAft>
                <a:spcPts val="600"/>
              </a:spcAft>
              <a:buFont typeface="+mj-lt"/>
              <a:buAutoNum type="arabicPeriod" startAt="3"/>
            </a:pPr>
            <a:r>
              <a:rPr lang="en-US" sz="1800" b="0" i="0" dirty="0">
                <a:solidFill>
                  <a:srgbClr val="000000"/>
                </a:solidFill>
                <a:effectLst/>
                <a:latin typeface="Georgia Pro Light" panose="02040302050405020303" pitchFamily="18" charset="0"/>
              </a:rPr>
              <a:t> You are expected to sit in your seat in the proper position with your head up and your eyes open. Sleeping and/or putting your head down on the desk is not allowed. </a:t>
            </a:r>
          </a:p>
          <a:p>
            <a:pPr algn="l" rtl="0" fontAlgn="base">
              <a:spcAft>
                <a:spcPts val="600"/>
              </a:spcAft>
              <a:buFont typeface="+mj-lt"/>
              <a:buAutoNum type="arabicPeriod" startAt="4"/>
            </a:pPr>
            <a:r>
              <a:rPr lang="en-US" sz="1800" b="0" i="0" dirty="0">
                <a:solidFill>
                  <a:srgbClr val="000000"/>
                </a:solidFill>
                <a:effectLst/>
                <a:latin typeface="Georgia Pro Light" panose="02040302050405020303" pitchFamily="18" charset="0"/>
              </a:rPr>
              <a:t> No food or drinks are allowed in the classroom. </a:t>
            </a:r>
          </a:p>
          <a:p>
            <a:pPr algn="l" rtl="0" fontAlgn="base">
              <a:spcAft>
                <a:spcPts val="600"/>
              </a:spcAft>
              <a:buFont typeface="+mj-lt"/>
              <a:buAutoNum type="arabicPeriod" startAt="5"/>
            </a:pPr>
            <a:r>
              <a:rPr lang="en-US" sz="1800" b="0" i="0" dirty="0">
                <a:solidFill>
                  <a:srgbClr val="000000"/>
                </a:solidFill>
                <a:effectLst/>
                <a:latin typeface="Georgia Pro Light" panose="02040302050405020303" pitchFamily="18" charset="0"/>
              </a:rPr>
              <a:t> Please use the restroom before class. Do not ask to leave the classroom. </a:t>
            </a:r>
          </a:p>
          <a:p>
            <a:pPr algn="l" rtl="0" fontAlgn="base">
              <a:spcAft>
                <a:spcPts val="600"/>
              </a:spcAft>
              <a:buFont typeface="+mj-lt"/>
              <a:buAutoNum type="arabicPeriod" startAt="6"/>
            </a:pPr>
            <a:r>
              <a:rPr lang="en-US" sz="1800" b="0" i="0" dirty="0">
                <a:solidFill>
                  <a:srgbClr val="000000"/>
                </a:solidFill>
                <a:effectLst/>
                <a:latin typeface="Georgia Pro Light" panose="02040302050405020303" pitchFamily="18" charset="0"/>
              </a:rPr>
              <a:t> Be quiet during announcements. </a:t>
            </a:r>
          </a:p>
          <a:p>
            <a:pPr algn="l" rtl="0" fontAlgn="base">
              <a:spcAft>
                <a:spcPts val="600"/>
              </a:spcAft>
              <a:buFont typeface="+mj-lt"/>
              <a:buAutoNum type="arabicPeriod" startAt="7"/>
            </a:pPr>
            <a:r>
              <a:rPr lang="en-US" sz="1800" b="0" i="0" dirty="0">
                <a:solidFill>
                  <a:srgbClr val="000000"/>
                </a:solidFill>
                <a:effectLst/>
                <a:latin typeface="Georgia Pro Light" panose="02040302050405020303" pitchFamily="18" charset="0"/>
              </a:rPr>
              <a:t> Use of personal electronic devices are </a:t>
            </a:r>
            <a:r>
              <a:rPr lang="en-US" sz="1800" b="1" i="0" dirty="0">
                <a:solidFill>
                  <a:srgbClr val="000000"/>
                </a:solidFill>
                <a:effectLst/>
                <a:latin typeface="Georgia Pro Light" panose="02040302050405020303" pitchFamily="18" charset="0"/>
              </a:rPr>
              <a:t>NOT</a:t>
            </a:r>
            <a:r>
              <a:rPr lang="en-US" sz="1800" b="0" i="0" dirty="0">
                <a:solidFill>
                  <a:srgbClr val="000000"/>
                </a:solidFill>
                <a:effectLst/>
                <a:latin typeface="Georgia Pro Light" panose="02040302050405020303" pitchFamily="18" charset="0"/>
              </a:rPr>
              <a:t> permitted in this classroom without my permission. That includes cell phones, iPads, headphones, etc. You can charge your cell phones in my classroom however, this must be done at the beginning of class as not to interrupt instructional time. If cellphone is out the student will be asked to put it away, the second time the cellphone will be taken up and placed in the front office for the parents to retrieve. </a:t>
            </a:r>
          </a:p>
          <a:p>
            <a:pPr algn="l" rtl="0" fontAlgn="base">
              <a:spcAft>
                <a:spcPts val="600"/>
              </a:spcAft>
              <a:buFont typeface="+mj-lt"/>
              <a:buAutoNum type="arabicPeriod" startAt="8"/>
            </a:pPr>
            <a:r>
              <a:rPr lang="en-US" sz="1800" b="0" i="0" dirty="0">
                <a:solidFill>
                  <a:srgbClr val="000000"/>
                </a:solidFill>
                <a:effectLst/>
                <a:latin typeface="Georgia Pro Light" panose="02040302050405020303" pitchFamily="18" charset="0"/>
              </a:rPr>
              <a:t> Grooming is not allowed in the classroom. </a:t>
            </a:r>
          </a:p>
          <a:p>
            <a:pPr algn="l" rtl="0" fontAlgn="base">
              <a:spcAft>
                <a:spcPts val="600"/>
              </a:spcAft>
              <a:buFont typeface="+mj-lt"/>
              <a:buAutoNum type="arabicPeriod" startAt="9"/>
            </a:pPr>
            <a:r>
              <a:rPr lang="en-US" sz="1800" b="0" i="0" dirty="0">
                <a:solidFill>
                  <a:srgbClr val="000000"/>
                </a:solidFill>
                <a:effectLst/>
                <a:latin typeface="Georgia Pro Light" panose="02040302050405020303" pitchFamily="18" charset="0"/>
              </a:rPr>
              <a:t> Respect yourself, your peers, and your teacher. </a:t>
            </a:r>
          </a:p>
          <a:p>
            <a:pPr algn="l" rtl="0" fontAlgn="base">
              <a:spcAft>
                <a:spcPts val="600"/>
              </a:spcAft>
              <a:buFont typeface="+mj-lt"/>
              <a:buAutoNum type="arabicPeriod" startAt="9"/>
            </a:pPr>
            <a:r>
              <a:rPr lang="en-US" sz="1800" b="0" i="0" dirty="0">
                <a:solidFill>
                  <a:srgbClr val="000000"/>
                </a:solidFill>
                <a:effectLst/>
                <a:latin typeface="Georgia Pro Light" panose="02040302050405020303" pitchFamily="18" charset="0"/>
              </a:rPr>
              <a:t> RCA Healthcare Scrubs are to be worn each class day and are to be on prior to entering classroom.</a:t>
            </a:r>
          </a:p>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A5C307D-D246-4D2A-8A0D-ED2FCDCB723D}"/>
              </a:ext>
            </a:extLst>
          </p:cNvPr>
          <p:cNvSpPr/>
          <p:nvPr/>
        </p:nvSpPr>
        <p:spPr>
          <a:xfrm>
            <a:off x="228527" y="3665837"/>
            <a:ext cx="7338941" cy="1066641"/>
          </a:xfrm>
          <a:prstGeom prst="roundRect">
            <a:avLst/>
          </a:prstGeom>
          <a:solidFill>
            <a:srgbClr val="F7FF68">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Georgia Pro" panose="02040502050405020303" pitchFamily="18" charset="0"/>
              </a:rPr>
              <a:t>65%</a:t>
            </a:r>
            <a:r>
              <a:rPr lang="en-US" sz="2800" dirty="0">
                <a:solidFill>
                  <a:schemeClr val="tx1"/>
                </a:solidFill>
                <a:latin typeface="Georgia Pro" panose="02040502050405020303" pitchFamily="18" charset="0"/>
              </a:rPr>
              <a:t> = </a:t>
            </a:r>
            <a:r>
              <a:rPr lang="en-US" sz="2400" dirty="0">
                <a:solidFill>
                  <a:schemeClr val="tx1"/>
                </a:solidFill>
                <a:latin typeface="Georgia Pro" panose="02040502050405020303" pitchFamily="18" charset="0"/>
              </a:rPr>
              <a:t>Daily activities, quizzes, assignments, labs</a:t>
            </a:r>
          </a:p>
          <a:p>
            <a:r>
              <a:rPr lang="en-US" sz="2800" b="1" dirty="0">
                <a:solidFill>
                  <a:schemeClr val="tx1"/>
                </a:solidFill>
                <a:latin typeface="Georgia Pro" panose="02040502050405020303" pitchFamily="18" charset="0"/>
              </a:rPr>
              <a:t>35% </a:t>
            </a:r>
            <a:r>
              <a:rPr lang="en-US" sz="2800" dirty="0">
                <a:solidFill>
                  <a:schemeClr val="tx1"/>
                </a:solidFill>
                <a:latin typeface="Georgia Pro" panose="02040502050405020303" pitchFamily="18" charset="0"/>
              </a:rPr>
              <a:t>= </a:t>
            </a:r>
            <a:r>
              <a:rPr lang="en-US" sz="2200" dirty="0">
                <a:solidFill>
                  <a:schemeClr val="tx1"/>
                </a:solidFill>
                <a:latin typeface="Georgia Pro" panose="02040502050405020303" pitchFamily="18" charset="0"/>
              </a:rPr>
              <a:t>Tests, Summative Skills, Capstone Project</a:t>
            </a:r>
            <a:endParaRPr lang="en-US" sz="2200" b="1" dirty="0">
              <a:solidFill>
                <a:schemeClr val="tx1"/>
              </a:solidFill>
              <a:latin typeface="Georgia Pro" panose="02040502050405020303" pitchFamily="18" charset="0"/>
            </a:endParaRPr>
          </a:p>
        </p:txBody>
      </p:sp>
      <p:sp>
        <p:nvSpPr>
          <p:cNvPr id="2" name="Oval 1">
            <a:extLst>
              <a:ext uri="{FF2B5EF4-FFF2-40B4-BE49-F238E27FC236}">
                <a16:creationId xmlns:a16="http://schemas.microsoft.com/office/drawing/2014/main" id="{6AE548E8-A600-4145-97E1-300E91D479F5}"/>
              </a:ext>
            </a:extLst>
          </p:cNvPr>
          <p:cNvSpPr/>
          <p:nvPr/>
        </p:nvSpPr>
        <p:spPr>
          <a:xfrm>
            <a:off x="530652" y="1238300"/>
            <a:ext cx="6645792" cy="2322576"/>
          </a:xfrm>
          <a:prstGeom prst="ellipse">
            <a:avLst/>
          </a:prstGeom>
          <a:solidFill>
            <a:srgbClr val="FF6DE4">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Google Shape;88;p16"/>
          <p:cNvSpPr txBox="1"/>
          <p:nvPr/>
        </p:nvSpPr>
        <p:spPr>
          <a:xfrm>
            <a:off x="100950" y="9168200"/>
            <a:ext cx="7570500" cy="89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solidFill>
                  <a:schemeClr val="bg1"/>
                </a:solidFill>
                <a:uFill>
                  <a:noFill/>
                </a:uFill>
                <a:latin typeface="Fjalla One"/>
                <a:ea typeface="Fjalla One"/>
                <a:cs typeface="Fjalla One"/>
                <a:sym typeface="Fjalla One"/>
                <a:hlinkClick r:id="rId4" action="ppaction://hlinksldjump">
                  <a:extLst>
                    <a:ext uri="{A12FA001-AC4F-418D-AE19-62706E023703}">
                      <ahyp:hlinkClr xmlns:ahyp="http://schemas.microsoft.com/office/drawing/2018/hyperlinkcolor" val="tx"/>
                    </a:ext>
                  </a:extLst>
                </a:hlinkClick>
              </a:rPr>
              <a:t>GRADING POLICY</a:t>
            </a:r>
            <a:endParaRPr sz="5000" dirty="0">
              <a:solidFill>
                <a:schemeClr val="bg1"/>
              </a:solidFill>
              <a:latin typeface="Fjalla One"/>
              <a:ea typeface="Fjalla One"/>
              <a:cs typeface="Fjalla One"/>
              <a:sym typeface="Fjalla One"/>
            </a:endParaRPr>
          </a:p>
        </p:txBody>
      </p:sp>
      <p:sp>
        <p:nvSpPr>
          <p:cNvPr id="89" name="Google Shape;89;p16"/>
          <p:cNvSpPr txBox="1"/>
          <p:nvPr/>
        </p:nvSpPr>
        <p:spPr>
          <a:xfrm>
            <a:off x="6146250" y="8474125"/>
            <a:ext cx="1525200" cy="636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800">
                <a:uFill>
                  <a:noFill/>
                </a:uFill>
                <a:latin typeface="Dancing Script"/>
                <a:ea typeface="Dancing Script"/>
                <a:cs typeface="Dancing Script"/>
                <a:sym typeface="Dancing Script"/>
                <a:hlinkClick r:id="" action="ppaction://hlinkshowjump?jump=nextslide"/>
              </a:rPr>
              <a:t>Next Page</a:t>
            </a:r>
            <a:endParaRPr sz="2800">
              <a:latin typeface="Dancing Script"/>
              <a:ea typeface="Dancing Script"/>
              <a:cs typeface="Dancing Script"/>
              <a:sym typeface="Dancing Script"/>
            </a:endParaRPr>
          </a:p>
        </p:txBody>
      </p:sp>
      <p:sp>
        <p:nvSpPr>
          <p:cNvPr id="90" name="Google Shape;90;p16"/>
          <p:cNvSpPr txBox="1"/>
          <p:nvPr/>
        </p:nvSpPr>
        <p:spPr>
          <a:xfrm>
            <a:off x="75750" y="8474125"/>
            <a:ext cx="16008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uFill>
                  <a:noFill/>
                </a:uFill>
                <a:latin typeface="Dancing Script"/>
                <a:ea typeface="Dancing Script"/>
                <a:cs typeface="Dancing Script"/>
                <a:sym typeface="Dancing Script"/>
                <a:hlinkClick r:id="" action="ppaction://hlinkshowjump?jump=firstslide"/>
              </a:rPr>
              <a:t>Front Page</a:t>
            </a:r>
            <a:endParaRPr sz="2800">
              <a:latin typeface="Dancing Script"/>
              <a:ea typeface="Dancing Script"/>
              <a:cs typeface="Dancing Script"/>
              <a:sym typeface="Dancing Script"/>
            </a:endParaRPr>
          </a:p>
        </p:txBody>
      </p:sp>
      <p:sp>
        <p:nvSpPr>
          <p:cNvPr id="91" name="Google Shape;91;p16"/>
          <p:cNvSpPr txBox="1"/>
          <p:nvPr/>
        </p:nvSpPr>
        <p:spPr>
          <a:xfrm>
            <a:off x="1425625" y="1609770"/>
            <a:ext cx="4921146" cy="15567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i="1" dirty="0">
                <a:latin typeface="Georgia Pro" panose="02040502050405020303" pitchFamily="18" charset="0"/>
                <a:ea typeface="Hind"/>
                <a:cs typeface="Hind"/>
                <a:sym typeface="Hind"/>
              </a:rPr>
              <a:t>Grades will be based on a variety of assignment including Its Learning, </a:t>
            </a:r>
            <a:r>
              <a:rPr lang="en-US" sz="2000" b="1" i="1" dirty="0" err="1">
                <a:latin typeface="Georgia Pro" panose="02040502050405020303" pitchFamily="18" charset="0"/>
                <a:ea typeface="Hind"/>
                <a:cs typeface="Hind"/>
                <a:sym typeface="Hind"/>
              </a:rPr>
              <a:t>HealthCenter</a:t>
            </a:r>
            <a:r>
              <a:rPr lang="en-US" sz="2000" b="1" i="1" dirty="0">
                <a:latin typeface="Georgia Pro" panose="02040502050405020303" pitchFamily="18" charset="0"/>
                <a:ea typeface="Hind"/>
                <a:cs typeface="Hind"/>
                <a:sym typeface="Hind"/>
              </a:rPr>
              <a:t> 21, projects, quizzes, tests, labs, presentations, Capstone project and participation.</a:t>
            </a:r>
            <a:endParaRPr sz="2000" b="1" i="1" dirty="0">
              <a:latin typeface="Georgia Pro" panose="02040502050405020303" pitchFamily="18" charset="0"/>
              <a:ea typeface="Hind"/>
              <a:cs typeface="Hind"/>
              <a:sym typeface="Hind"/>
            </a:endParaRPr>
          </a:p>
        </p:txBody>
      </p:sp>
      <p:sp>
        <p:nvSpPr>
          <p:cNvPr id="93" name="Google Shape;93;p16"/>
          <p:cNvSpPr txBox="1"/>
          <p:nvPr/>
        </p:nvSpPr>
        <p:spPr>
          <a:xfrm>
            <a:off x="331470" y="84888"/>
            <a:ext cx="6910278" cy="116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700" dirty="0">
                <a:latin typeface="Dancing Script" panose="020B0604020202020204" charset="0"/>
                <a:ea typeface="HelloBubbleButt" panose="02000603000000000000" pitchFamily="2" charset="0"/>
                <a:cs typeface="Dancing Script"/>
                <a:sym typeface="Dancing Script"/>
              </a:rPr>
              <a:t>Grading Policy</a:t>
            </a:r>
            <a:endParaRPr sz="6700" dirty="0">
              <a:latin typeface="Dancing Script" panose="020B0604020202020204" charset="0"/>
              <a:ea typeface="HelloBubbleButt" panose="02000603000000000000" pitchFamily="2" charset="0"/>
              <a:cs typeface="Dancing Script"/>
              <a:sym typeface="Dancing Script"/>
            </a:endParaRPr>
          </a:p>
        </p:txBody>
      </p:sp>
      <p:sp>
        <p:nvSpPr>
          <p:cNvPr id="4" name="Rectangle 3">
            <a:extLst>
              <a:ext uri="{FF2B5EF4-FFF2-40B4-BE49-F238E27FC236}">
                <a16:creationId xmlns:a16="http://schemas.microsoft.com/office/drawing/2014/main" id="{DA99E687-BEC4-4E35-AEC5-925D976E64BB}"/>
              </a:ext>
            </a:extLst>
          </p:cNvPr>
          <p:cNvSpPr/>
          <p:nvPr/>
        </p:nvSpPr>
        <p:spPr>
          <a:xfrm>
            <a:off x="228527" y="4890677"/>
            <a:ext cx="3204660" cy="2278363"/>
          </a:xfrm>
          <a:prstGeom prst="rect">
            <a:avLst/>
          </a:prstGeom>
          <a:solidFill>
            <a:srgbClr val="94E37D">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tx1"/>
                </a:solidFill>
                <a:latin typeface="Georgia Pro" panose="02040502050405020303" pitchFamily="18" charset="0"/>
              </a:rPr>
              <a:t>RCPS Grading Scale</a:t>
            </a:r>
          </a:p>
          <a:p>
            <a:pPr algn="ctr"/>
            <a:endParaRPr lang="en-US" sz="2000" dirty="0">
              <a:solidFill>
                <a:schemeClr val="tx1"/>
              </a:solidFill>
              <a:latin typeface="Georgia Pro" panose="02040502050405020303" pitchFamily="18" charset="0"/>
            </a:endParaRPr>
          </a:p>
          <a:p>
            <a:pPr algn="ctr"/>
            <a:r>
              <a:rPr lang="en-US" sz="2000" dirty="0">
                <a:solidFill>
                  <a:schemeClr val="tx1"/>
                </a:solidFill>
                <a:latin typeface="Georgia Pro" panose="02040502050405020303" pitchFamily="18" charset="0"/>
              </a:rPr>
              <a:t>A = 90 – 100</a:t>
            </a:r>
          </a:p>
          <a:p>
            <a:pPr algn="ctr"/>
            <a:r>
              <a:rPr lang="en-US" sz="2000" dirty="0">
                <a:solidFill>
                  <a:schemeClr val="tx1"/>
                </a:solidFill>
                <a:latin typeface="Georgia Pro" panose="02040502050405020303" pitchFamily="18" charset="0"/>
              </a:rPr>
              <a:t>B = 80 – 89</a:t>
            </a:r>
          </a:p>
          <a:p>
            <a:pPr algn="ctr"/>
            <a:r>
              <a:rPr lang="en-US" sz="2000" dirty="0">
                <a:solidFill>
                  <a:schemeClr val="tx1"/>
                </a:solidFill>
                <a:latin typeface="Georgia Pro" panose="02040502050405020303" pitchFamily="18" charset="0"/>
              </a:rPr>
              <a:t>C = 70 – 79</a:t>
            </a:r>
          </a:p>
          <a:p>
            <a:pPr algn="ctr"/>
            <a:r>
              <a:rPr lang="en-US" sz="2000" dirty="0">
                <a:solidFill>
                  <a:schemeClr val="tx1"/>
                </a:solidFill>
                <a:latin typeface="Georgia Pro" panose="02040502050405020303" pitchFamily="18" charset="0"/>
              </a:rPr>
              <a:t>F = 0 - 69</a:t>
            </a:r>
          </a:p>
        </p:txBody>
      </p:sp>
      <p:sp>
        <p:nvSpPr>
          <p:cNvPr id="5" name="Rectangle 4">
            <a:extLst>
              <a:ext uri="{FF2B5EF4-FFF2-40B4-BE49-F238E27FC236}">
                <a16:creationId xmlns:a16="http://schemas.microsoft.com/office/drawing/2014/main" id="{73462F26-7661-4CD5-A4A9-9FCA79586FB2}"/>
              </a:ext>
            </a:extLst>
          </p:cNvPr>
          <p:cNvSpPr/>
          <p:nvPr/>
        </p:nvSpPr>
        <p:spPr>
          <a:xfrm>
            <a:off x="3546751" y="4871272"/>
            <a:ext cx="4081318" cy="3602853"/>
          </a:xfrm>
          <a:prstGeom prst="rect">
            <a:avLst/>
          </a:prstGeom>
          <a:solidFill>
            <a:srgbClr val="FFAD68">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tx1"/>
                </a:solidFill>
                <a:latin typeface="Georgia Pro" panose="02040502050405020303" pitchFamily="18" charset="0"/>
              </a:rPr>
              <a:t>Cheating</a:t>
            </a:r>
          </a:p>
          <a:p>
            <a:pPr algn="ctr"/>
            <a:endParaRPr lang="en-US" dirty="0"/>
          </a:p>
          <a:p>
            <a:pPr algn="ctr"/>
            <a:r>
              <a:rPr lang="en-US" dirty="0">
                <a:solidFill>
                  <a:schemeClr val="tx1"/>
                </a:solidFill>
                <a:latin typeface="Georgia Pro Cond Light" panose="02040306050405020303" pitchFamily="18" charset="0"/>
              </a:rPr>
              <a:t>Cheating is </a:t>
            </a:r>
            <a:r>
              <a:rPr lang="en-US" b="1" dirty="0">
                <a:solidFill>
                  <a:schemeClr val="tx1"/>
                </a:solidFill>
                <a:latin typeface="Georgia Pro Cond Light" panose="02040306050405020303" pitchFamily="18" charset="0"/>
              </a:rPr>
              <a:t>NOT </a:t>
            </a:r>
            <a:r>
              <a:rPr lang="en-US" dirty="0">
                <a:solidFill>
                  <a:schemeClr val="tx1"/>
                </a:solidFill>
                <a:latin typeface="Georgia Pro Cond Light" panose="02040306050405020303" pitchFamily="18" charset="0"/>
              </a:rPr>
              <a:t>acceptable at anytime. Cheating is defined as “sharing” answers on classwork or homework </a:t>
            </a:r>
            <a:r>
              <a:rPr lang="en-US" b="0" i="0" dirty="0">
                <a:solidFill>
                  <a:srgbClr val="000000"/>
                </a:solidFill>
                <a:effectLst/>
                <a:latin typeface="Georgia Pro Cond Light" panose="02040306050405020303" pitchFamily="18" charset="0"/>
              </a:rPr>
              <a:t>talking when told to work independently, changing an answer or grade when grading own papers in class, having notes out when taking tests, or giving questions to others who have not taken a test because of </a:t>
            </a:r>
            <a:r>
              <a:rPr lang="en-US" i="0" dirty="0">
                <a:solidFill>
                  <a:srgbClr val="000000"/>
                </a:solidFill>
                <a:effectLst/>
                <a:latin typeface="Georgia Pro Cond Light" panose="02040306050405020303" pitchFamily="18" charset="0"/>
              </a:rPr>
              <a:t>absences, etc. </a:t>
            </a:r>
            <a:r>
              <a:rPr lang="en-US" b="1" i="0" dirty="0">
                <a:solidFill>
                  <a:srgbClr val="000000"/>
                </a:solidFill>
                <a:effectLst/>
                <a:latin typeface="Georgia Pro Cond Light" panose="02040306050405020303" pitchFamily="18" charset="0"/>
              </a:rPr>
              <a:t>If a student is caught “cheating” both the student who is “sharing” answers and the person who is “receiving” answers will be penalized with a grade of 0 on the assignment. Parents will be contacted</a:t>
            </a:r>
            <a:r>
              <a:rPr lang="en-US" b="1" i="0" dirty="0">
                <a:solidFill>
                  <a:srgbClr val="000000"/>
                </a:solidFill>
                <a:effectLst/>
                <a:latin typeface="Times New Roman" panose="02020603050405020304" pitchFamily="18" charset="0"/>
              </a:rPr>
              <a:t>.</a:t>
            </a:r>
            <a:endParaRPr lang="en-US" dirty="0">
              <a:solidFill>
                <a:schemeClr val="tx1"/>
              </a:solidFill>
              <a:latin typeface="Georgia Pro Light" panose="02040302050405020303" pitchFamily="18" charset="0"/>
            </a:endParaRPr>
          </a:p>
        </p:txBody>
      </p:sp>
      <p:sp>
        <p:nvSpPr>
          <p:cNvPr id="6" name="TextBox 5">
            <a:extLst>
              <a:ext uri="{FF2B5EF4-FFF2-40B4-BE49-F238E27FC236}">
                <a16:creationId xmlns:a16="http://schemas.microsoft.com/office/drawing/2014/main" id="{38363ED5-A466-4BA7-994C-F1643EB26A24}"/>
              </a:ext>
            </a:extLst>
          </p:cNvPr>
          <p:cNvSpPr txBox="1"/>
          <p:nvPr/>
        </p:nvSpPr>
        <p:spPr>
          <a:xfrm>
            <a:off x="228527" y="7405141"/>
            <a:ext cx="3204660" cy="954107"/>
          </a:xfrm>
          <a:prstGeom prst="rect">
            <a:avLst/>
          </a:prstGeom>
          <a:noFill/>
        </p:spPr>
        <p:txBody>
          <a:bodyPr wrap="square" rtlCol="0">
            <a:spAutoFit/>
          </a:bodyPr>
          <a:lstStyle/>
          <a:p>
            <a:endParaRPr lang="en-US" dirty="0">
              <a:hlinkClick r:id="rId5"/>
            </a:endParaRPr>
          </a:p>
          <a:p>
            <a:r>
              <a:rPr lang="en-US" dirty="0">
                <a:hlinkClick r:id="rId5"/>
              </a:rPr>
              <a:t>Infinite Campus Parent Portal - Rockdale County Public Schools (rockdaleschools.org)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311FD37-037F-439A-BACF-4CC2BD1C294C}"/>
              </a:ext>
            </a:extLst>
          </p:cNvPr>
          <p:cNvSpPr/>
          <p:nvPr/>
        </p:nvSpPr>
        <p:spPr>
          <a:xfrm>
            <a:off x="2680102" y="5688596"/>
            <a:ext cx="4820123" cy="4120251"/>
          </a:xfrm>
          <a:prstGeom prst="roundRect">
            <a:avLst/>
          </a:prstGeom>
          <a:solidFill>
            <a:srgbClr val="F7FF68">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eorgia Pro Light"/>
                <a:cs typeface="Arial"/>
              </a:rPr>
              <a:t>Non-Discrimination Policy</a:t>
            </a:r>
            <a:endParaRPr lang="en-US" sz="1400" dirty="0">
              <a:solidFill>
                <a:schemeClr val="tx1"/>
              </a:solidFill>
              <a:ea typeface="+mn-lt"/>
              <a:cs typeface="+mn-lt"/>
            </a:endParaRPr>
          </a:p>
          <a:p>
            <a:pPr algn="ctr"/>
            <a:r>
              <a:rPr lang="en-US" sz="1400" dirty="0">
                <a:solidFill>
                  <a:schemeClr val="tx1"/>
                </a:solidFill>
                <a:latin typeface="Georgia Pro Light"/>
                <a:cs typeface="Arial"/>
              </a:rPr>
              <a:t>The Rockdale County Board of Education (“Board”) prohibits unlawful discrimination against students because of race, color, national origin, sex, religion, age, disability, or other protected group status or activity (e.g. opposition to prohibited discrimination or participation in the statutory complaint process) in its programs and activities or employment in its programs or activities. In keeping with this commitment, the Board will not tolerate harassment, discrimination, or other unlawful treatment of its students. It is the policy of the Board to comply fully with the requirements of Title VI, Title IX, Section 504 of the Rehabilitation Act of 1973, the Americans with Disabilities Act and all accompanying regulations. As set forth herein, the Board designates the following employee of Rockdale County Public Schools (“District”) to handle inquiries regarding the District's non-discrimination policies: </a:t>
            </a:r>
            <a:r>
              <a:rPr lang="en-US" sz="1400" dirty="0">
                <a:solidFill>
                  <a:schemeClr val="tx1"/>
                </a:solidFill>
                <a:latin typeface="Arial"/>
                <a:cs typeface="Arial"/>
              </a:rPr>
              <a:t>Chief Human Resources Officer (or designee)</a:t>
            </a:r>
            <a:br>
              <a:rPr lang="en-US" sz="1400" dirty="0">
                <a:latin typeface="Arial"/>
                <a:cs typeface="Arial"/>
              </a:rPr>
            </a:br>
            <a:r>
              <a:rPr lang="en-US" sz="1400" dirty="0">
                <a:solidFill>
                  <a:schemeClr val="tx1"/>
                </a:solidFill>
                <a:latin typeface="Arial"/>
                <a:cs typeface="Arial"/>
              </a:rPr>
              <a:t>Rockdale County Public Schools</a:t>
            </a:r>
            <a:br>
              <a:rPr lang="en-US" sz="1400" dirty="0">
                <a:latin typeface="Arial"/>
                <a:cs typeface="Arial"/>
              </a:rPr>
            </a:br>
            <a:r>
              <a:rPr lang="en-US" sz="1400" dirty="0">
                <a:solidFill>
                  <a:schemeClr val="tx1"/>
                </a:solidFill>
                <a:latin typeface="Arial"/>
                <a:cs typeface="Arial"/>
              </a:rPr>
              <a:t>954 North Main Street</a:t>
            </a:r>
            <a:br>
              <a:rPr lang="en-US" sz="1400" dirty="0">
                <a:latin typeface="Arial"/>
                <a:cs typeface="Arial"/>
              </a:rPr>
            </a:br>
            <a:r>
              <a:rPr lang="en-US" sz="1400" dirty="0">
                <a:solidFill>
                  <a:schemeClr val="tx1"/>
                </a:solidFill>
                <a:latin typeface="Arial"/>
                <a:cs typeface="Arial"/>
              </a:rPr>
              <a:t>Conyers, GA 30024</a:t>
            </a:r>
            <a:br>
              <a:rPr lang="en-US" sz="1400" dirty="0">
                <a:latin typeface="Arial"/>
                <a:cs typeface="Arial"/>
              </a:rPr>
            </a:br>
            <a:r>
              <a:rPr lang="en-US" sz="1400" dirty="0">
                <a:solidFill>
                  <a:schemeClr val="tx1"/>
                </a:solidFill>
                <a:latin typeface="Arial"/>
                <a:cs typeface="Arial"/>
              </a:rPr>
              <a:t>Phone: (770) 483-4713</a:t>
            </a:r>
            <a:br>
              <a:rPr lang="en-US" sz="1400" dirty="0">
                <a:latin typeface="Arial"/>
                <a:cs typeface="Arial"/>
              </a:rPr>
            </a:br>
            <a:r>
              <a:rPr lang="en-US" sz="1400" dirty="0">
                <a:solidFill>
                  <a:schemeClr val="tx1"/>
                </a:solidFill>
                <a:latin typeface="Arial"/>
                <a:cs typeface="Arial"/>
                <a:hlinkClick r:id="rId4">
                  <a:extLst>
                    <a:ext uri="{A12FA001-AC4F-418D-AE19-62706E023703}">
                      <ahyp:hlinkClr xmlns:ahyp="http://schemas.microsoft.com/office/drawing/2018/hyperlinkcolor" val="tx"/>
                    </a:ext>
                  </a:extLst>
                </a:hlinkClick>
              </a:rPr>
              <a:t>www.rockdaleschools.org</a:t>
            </a:r>
            <a:endParaRPr lang="en-US" sz="1400" dirty="0">
              <a:solidFill>
                <a:schemeClr val="tx1"/>
              </a:solidFill>
              <a:ea typeface="+mn-lt"/>
              <a:cs typeface="+mn-lt"/>
            </a:endParaRPr>
          </a:p>
        </p:txBody>
      </p:sp>
      <p:sp>
        <p:nvSpPr>
          <p:cNvPr id="98" name="Google Shape;98;p17"/>
          <p:cNvSpPr txBox="1"/>
          <p:nvPr/>
        </p:nvSpPr>
        <p:spPr>
          <a:xfrm>
            <a:off x="85651" y="9290518"/>
            <a:ext cx="7585799" cy="767885"/>
          </a:xfrm>
          <a:prstGeom prst="rect">
            <a:avLst/>
          </a:prstGeom>
          <a:noFill/>
          <a:ln>
            <a:noFill/>
          </a:ln>
        </p:spPr>
        <p:txBody>
          <a:bodyPr spcFirstLastPara="1" wrap="square" lIns="91425" tIns="91425" rIns="91425" bIns="91425" anchor="t" anchorCtr="0">
            <a:noAutofit/>
          </a:bodyPr>
          <a:lstStyle/>
          <a:p>
            <a:pPr algn="ctr"/>
            <a:r>
              <a:rPr lang="en" sz="4400" dirty="0">
                <a:solidFill>
                  <a:srgbClr val="FFFFFF"/>
                </a:solidFill>
                <a:latin typeface="Fjalla One"/>
                <a:ea typeface="Fjalla One"/>
                <a:cs typeface="Fjalla One"/>
                <a:sym typeface="Fjalla One"/>
              </a:rPr>
              <a:t>LATE &amp; MAKE UP WORK/TUTORIALS</a:t>
            </a:r>
            <a:endParaRPr lang="en-US" sz="4400" dirty="0">
              <a:solidFill>
                <a:srgbClr val="FFFFFF"/>
              </a:solidFill>
              <a:latin typeface="Fjalla One"/>
              <a:ea typeface="Fjalla One"/>
              <a:cs typeface="Fjalla One"/>
            </a:endParaRPr>
          </a:p>
        </p:txBody>
      </p:sp>
      <p:sp>
        <p:nvSpPr>
          <p:cNvPr id="99" name="Google Shape;99;p17"/>
          <p:cNvSpPr txBox="1"/>
          <p:nvPr/>
        </p:nvSpPr>
        <p:spPr>
          <a:xfrm>
            <a:off x="6146250" y="8474125"/>
            <a:ext cx="1525200" cy="636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800">
                <a:uFill>
                  <a:noFill/>
                </a:uFill>
                <a:latin typeface="Dancing Script"/>
                <a:ea typeface="Dancing Script"/>
                <a:cs typeface="Dancing Script"/>
                <a:sym typeface="Dancing Script"/>
                <a:hlinkClick r:id="" action="ppaction://hlinkshowjump?jump=nextslide"/>
              </a:rPr>
              <a:t>Next Page</a:t>
            </a:r>
            <a:endParaRPr sz="2800">
              <a:latin typeface="Dancing Script"/>
              <a:ea typeface="Dancing Script"/>
              <a:cs typeface="Dancing Script"/>
              <a:sym typeface="Dancing Script"/>
            </a:endParaRPr>
          </a:p>
        </p:txBody>
      </p:sp>
      <p:sp>
        <p:nvSpPr>
          <p:cNvPr id="100" name="Google Shape;100;p17"/>
          <p:cNvSpPr txBox="1"/>
          <p:nvPr/>
        </p:nvSpPr>
        <p:spPr>
          <a:xfrm>
            <a:off x="75750" y="8474125"/>
            <a:ext cx="16008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uFill>
                  <a:noFill/>
                </a:uFill>
                <a:latin typeface="Dancing Script"/>
                <a:ea typeface="Dancing Script"/>
                <a:cs typeface="Dancing Script"/>
                <a:sym typeface="Dancing Script"/>
                <a:hlinkClick r:id="" action="ppaction://hlinkshowjump?jump=firstslide"/>
              </a:rPr>
              <a:t>Front Page</a:t>
            </a:r>
            <a:endParaRPr sz="2800">
              <a:latin typeface="Dancing Script"/>
              <a:ea typeface="Dancing Script"/>
              <a:cs typeface="Dancing Script"/>
              <a:sym typeface="Dancing Script"/>
            </a:endParaRPr>
          </a:p>
        </p:txBody>
      </p:sp>
      <p:sp>
        <p:nvSpPr>
          <p:cNvPr id="101" name="Google Shape;101;p17"/>
          <p:cNvSpPr txBox="1"/>
          <p:nvPr/>
        </p:nvSpPr>
        <p:spPr>
          <a:xfrm>
            <a:off x="534225" y="5692300"/>
            <a:ext cx="6966000" cy="246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sz="2000" dirty="0">
              <a:solidFill>
                <a:schemeClr val="dk1"/>
              </a:solidFill>
              <a:latin typeface="Hind"/>
              <a:ea typeface="Hind"/>
              <a:cs typeface="Hind"/>
            </a:endParaRPr>
          </a:p>
        </p:txBody>
      </p:sp>
      <p:sp>
        <p:nvSpPr>
          <p:cNvPr id="102" name="Google Shape;102;p17"/>
          <p:cNvSpPr txBox="1"/>
          <p:nvPr/>
        </p:nvSpPr>
        <p:spPr>
          <a:xfrm>
            <a:off x="255854" y="1046734"/>
            <a:ext cx="7245391" cy="4641862"/>
          </a:xfrm>
          <a:prstGeom prst="rect">
            <a:avLst/>
          </a:prstGeom>
          <a:noFill/>
          <a:ln>
            <a:noFill/>
          </a:ln>
        </p:spPr>
        <p:txBody>
          <a:bodyPr spcFirstLastPara="1" wrap="square" lIns="91425" tIns="91425" rIns="91425" bIns="91425" anchor="t" anchorCtr="0">
            <a:noAutofit/>
          </a:bodyPr>
          <a:lstStyle/>
          <a:p>
            <a:pPr algn="ctr"/>
            <a:r>
              <a:rPr lang="en" sz="2400" b="1" u="sng" dirty="0">
                <a:solidFill>
                  <a:srgbClr val="EC6C8D"/>
                </a:solidFill>
                <a:latin typeface="Georgia Pro"/>
                <a:ea typeface="Hind"/>
                <a:cs typeface="Hind"/>
              </a:rPr>
              <a:t>Late and Make Up Work Policy</a:t>
            </a:r>
            <a:endParaRPr lang="en" sz="2000" b="1" u="sng" dirty="0">
              <a:solidFill>
                <a:srgbClr val="FFAD68"/>
              </a:solidFill>
              <a:latin typeface="Georgia Pro" panose="02040502050405020303" pitchFamily="18" charset="0"/>
              <a:ea typeface="Hind"/>
              <a:cs typeface="Hind"/>
            </a:endParaRPr>
          </a:p>
          <a:p>
            <a:r>
              <a:rPr lang="en" sz="2000" dirty="0">
                <a:solidFill>
                  <a:schemeClr val="tx1"/>
                </a:solidFill>
                <a:latin typeface="Georgia Pro Light"/>
                <a:ea typeface="Hind"/>
                <a:cs typeface="Hind"/>
              </a:rPr>
              <a:t>If a student has a missing assignment, a zero will be entered into Infinite Campus with last date to submit for full credit. If the absence is an excused absence the student will be given 5 school days to complete the missing assignment. It is the student’s responsibility to ask for their work upon return to class.   </a:t>
            </a:r>
            <a:r>
              <a:rPr lang="en" sz="2000" dirty="0">
                <a:solidFill>
                  <a:srgbClr val="FF0000"/>
                </a:solidFill>
                <a:latin typeface="Georgia Pro Light"/>
                <a:ea typeface="Hind"/>
                <a:cs typeface="Hind"/>
              </a:rPr>
              <a:t>****If an absence is considered unexcused it is the responsibility of the student to complete the Late Work Submission form on ItsLearning. The Late Work Submission form and work must be completed within 5 school days of the return to school.*****</a:t>
            </a:r>
          </a:p>
          <a:p>
            <a:endParaRPr lang="en-US" sz="2000" b="1" dirty="0">
              <a:solidFill>
                <a:srgbClr val="C00000"/>
              </a:solidFill>
              <a:latin typeface="Georgia Pro Light"/>
              <a:ea typeface="Hind"/>
              <a:cs typeface="Hind"/>
            </a:endParaRPr>
          </a:p>
          <a:p>
            <a:r>
              <a:rPr lang="en-US" sz="2000" b="1" dirty="0">
                <a:solidFill>
                  <a:srgbClr val="C00000"/>
                </a:solidFill>
                <a:latin typeface="Georgia Pro Light"/>
                <a:ea typeface="Hind"/>
                <a:cs typeface="Hind"/>
              </a:rPr>
              <a:t>***It is the student's responsibility to notify the  instructor via email when late or missing work is completed***</a:t>
            </a:r>
            <a:endParaRPr lang="en" sz="2000" dirty="0">
              <a:solidFill>
                <a:schemeClr val="tx1"/>
              </a:solidFill>
              <a:latin typeface="Georgia Pro Light" panose="02040302050405020303" pitchFamily="18" charset="0"/>
              <a:ea typeface="Hind"/>
              <a:cs typeface="Hind"/>
            </a:endParaRPr>
          </a:p>
          <a:p>
            <a:pPr marL="0" lvl="0" indent="0" rtl="0">
              <a:spcBef>
                <a:spcPts val="0"/>
              </a:spcBef>
              <a:spcAft>
                <a:spcPts val="0"/>
              </a:spcAft>
              <a:buNone/>
            </a:pPr>
            <a:endParaRPr lang="en" sz="2000" b="1" u="sng" dirty="0">
              <a:solidFill>
                <a:srgbClr val="FFAD68"/>
              </a:solidFill>
              <a:latin typeface="Georgia Pro" panose="02040502050405020303" pitchFamily="18" charset="0"/>
              <a:ea typeface="Hind"/>
              <a:cs typeface="Hind"/>
            </a:endParaRPr>
          </a:p>
          <a:p>
            <a:pPr marL="0" lvl="0" indent="0" rtl="0">
              <a:spcBef>
                <a:spcPts val="0"/>
              </a:spcBef>
              <a:spcAft>
                <a:spcPts val="0"/>
              </a:spcAft>
              <a:buNone/>
            </a:pPr>
            <a:endParaRPr lang="en" sz="2000" dirty="0">
              <a:solidFill>
                <a:schemeClr val="tx1"/>
              </a:solidFill>
              <a:latin typeface="Georgia Pro" panose="02040502050405020303" pitchFamily="18" charset="0"/>
              <a:ea typeface="Hind"/>
              <a:cs typeface="Hind"/>
            </a:endParaRPr>
          </a:p>
        </p:txBody>
      </p:sp>
      <p:sp>
        <p:nvSpPr>
          <p:cNvPr id="103" name="Google Shape;103;p17"/>
          <p:cNvSpPr txBox="1"/>
          <p:nvPr/>
        </p:nvSpPr>
        <p:spPr>
          <a:xfrm>
            <a:off x="254833" y="0"/>
            <a:ext cx="7416617" cy="1160700"/>
          </a:xfrm>
          <a:prstGeom prst="rect">
            <a:avLst/>
          </a:prstGeom>
          <a:noFill/>
          <a:ln>
            <a:noFill/>
          </a:ln>
        </p:spPr>
        <p:txBody>
          <a:bodyPr spcFirstLastPara="1" wrap="square" lIns="91425" tIns="91425" rIns="91425" bIns="91425" anchor="t" anchorCtr="0">
            <a:noAutofit/>
          </a:bodyPr>
          <a:lstStyle/>
          <a:p>
            <a:pPr algn="ctr"/>
            <a:r>
              <a:rPr lang="en" sz="4800" dirty="0">
                <a:latin typeface="Dancing Script"/>
                <a:ea typeface="HelloBubbleButt" panose="02000603000000000000" pitchFamily="2" charset="0"/>
                <a:cs typeface="Dancing Script"/>
                <a:sym typeface="Dancing Script"/>
              </a:rPr>
              <a:t>Late/Makeup Work Tutorials</a:t>
            </a:r>
            <a:endParaRPr lang="en-US" sz="4800" dirty="0">
              <a:latin typeface="Dancing Script"/>
              <a:ea typeface="HelloBubbleButt" panose="02000603000000000000" pitchFamily="2" charset="0"/>
              <a:cs typeface="Dancing Script"/>
            </a:endParaRPr>
          </a:p>
        </p:txBody>
      </p:sp>
      <p:sp>
        <p:nvSpPr>
          <p:cNvPr id="3" name="Rectangle: Rounded Corners 2">
            <a:extLst>
              <a:ext uri="{FF2B5EF4-FFF2-40B4-BE49-F238E27FC236}">
                <a16:creationId xmlns:a16="http://schemas.microsoft.com/office/drawing/2014/main" id="{57E6B459-89D3-4584-B38D-D2777050E413}"/>
              </a:ext>
            </a:extLst>
          </p:cNvPr>
          <p:cNvSpPr/>
          <p:nvPr/>
        </p:nvSpPr>
        <p:spPr>
          <a:xfrm>
            <a:off x="83609" y="5832746"/>
            <a:ext cx="2897335" cy="1775199"/>
          </a:xfrm>
          <a:prstGeom prst="roundRect">
            <a:avLst>
              <a:gd name="adj" fmla="val 0"/>
            </a:avLst>
          </a:prstGeom>
          <a:solidFill>
            <a:srgbClr val="94E37D">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FF867A"/>
                </a:solidFill>
                <a:latin typeface="Georgia Pro"/>
              </a:rPr>
              <a:t>    </a:t>
            </a:r>
            <a:r>
              <a:rPr lang="en-US" sz="2400" b="1" u="sng" dirty="0">
                <a:solidFill>
                  <a:srgbClr val="FF867A"/>
                </a:solidFill>
                <a:latin typeface="Georgia Pro"/>
              </a:rPr>
              <a:t>Tutorials</a:t>
            </a:r>
            <a:endParaRPr lang="en-US" dirty="0"/>
          </a:p>
          <a:p>
            <a:r>
              <a:rPr lang="en-US" sz="2000" dirty="0">
                <a:solidFill>
                  <a:schemeClr val="tx1"/>
                </a:solidFill>
                <a:latin typeface="Georgia Pro Light"/>
              </a:rPr>
              <a:t>Tutorials or small group remediation is available during the following times: </a:t>
            </a:r>
            <a:endParaRPr lang="en-US" sz="2000" dirty="0">
              <a:solidFill>
                <a:schemeClr val="tx1"/>
              </a:solidFill>
              <a:latin typeface="Georgia Pro Light" panose="02040302050405020303" pitchFamily="18" charset="0"/>
            </a:endParaRPr>
          </a:p>
          <a:p>
            <a:r>
              <a:rPr lang="en-US" sz="2000" b="1" dirty="0">
                <a:solidFill>
                  <a:schemeClr val="tx1"/>
                </a:solidFill>
                <a:latin typeface="Georgia Pro Light" panose="02040302050405020303" pitchFamily="18" charset="0"/>
              </a:rPr>
              <a:t>Monday and Thursday – 2:50pm – 3:40pm</a:t>
            </a:r>
          </a:p>
          <a:p>
            <a:r>
              <a:rPr lang="en-US" sz="2000" b="1" dirty="0">
                <a:solidFill>
                  <a:schemeClr val="tx1"/>
                </a:solidFill>
                <a:latin typeface="Georgia Pro Light" panose="02040302050405020303" pitchFamily="18" charset="0"/>
              </a:rPr>
              <a:t>Other times may be available, please contact teacher for other times.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205D0CF-B337-49B4-AB8D-32783861EBE2}"/>
              </a:ext>
            </a:extLst>
          </p:cNvPr>
          <p:cNvSpPr/>
          <p:nvPr/>
        </p:nvSpPr>
        <p:spPr>
          <a:xfrm>
            <a:off x="126978" y="4892494"/>
            <a:ext cx="4281154" cy="3581631"/>
          </a:xfrm>
          <a:prstGeom prst="roundRect">
            <a:avLst/>
          </a:prstGeom>
          <a:solidFill>
            <a:srgbClr val="00F3FF">
              <a:alpha val="30000"/>
            </a:srgbClr>
          </a:solidFill>
          <a:effectLst>
            <a:outerShdw blurRad="50800" dist="50800" dir="5400000" algn="ctr"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FD589232-AF0C-4ECB-9300-0D43547480BE}"/>
              </a:ext>
            </a:extLst>
          </p:cNvPr>
          <p:cNvSpPr/>
          <p:nvPr/>
        </p:nvSpPr>
        <p:spPr>
          <a:xfrm>
            <a:off x="3649156" y="2110757"/>
            <a:ext cx="3581400" cy="2523622"/>
          </a:xfrm>
          <a:prstGeom prst="roundRect">
            <a:avLst/>
          </a:prstGeom>
          <a:solidFill>
            <a:schemeClr val="accent6">
              <a:lumMod val="40000"/>
              <a:lumOff val="60000"/>
              <a:alpha val="89000"/>
            </a:schemeClr>
          </a:solidFill>
          <a:effectLst>
            <a:outerShdw blurRad="50800" dist="50800" dir="5400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Google Shape;128;p20"/>
          <p:cNvSpPr txBox="1"/>
          <p:nvPr/>
        </p:nvSpPr>
        <p:spPr>
          <a:xfrm>
            <a:off x="0" y="9151921"/>
            <a:ext cx="75705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chemeClr val="bg1"/>
                </a:solidFill>
                <a:uFill>
                  <a:noFill/>
                </a:uFill>
                <a:latin typeface="Fjalla One"/>
                <a:ea typeface="Fjalla One"/>
                <a:cs typeface="Fjalla One"/>
                <a:sym typeface="Fjalla One"/>
                <a:hlinkClick r:id="rId4" action="ppaction://hlinksldjump">
                  <a:extLst>
                    <a:ext uri="{A12FA001-AC4F-418D-AE19-62706E023703}">
                      <ahyp:hlinkClr xmlns:ahyp="http://schemas.microsoft.com/office/drawing/2018/hyperlinkcolor" val="tx"/>
                    </a:ext>
                  </a:extLst>
                </a:hlinkClick>
              </a:rPr>
              <a:t>ABOUT YOUR TEACHER</a:t>
            </a:r>
            <a:endParaRPr sz="5000" dirty="0">
              <a:solidFill>
                <a:schemeClr val="bg1"/>
              </a:solidFill>
              <a:latin typeface="Fjalla One"/>
              <a:ea typeface="Fjalla One"/>
              <a:cs typeface="Fjalla One"/>
              <a:sym typeface="Fjalla One"/>
            </a:endParaRPr>
          </a:p>
        </p:txBody>
      </p:sp>
      <p:sp>
        <p:nvSpPr>
          <p:cNvPr id="129" name="Google Shape;129;p20"/>
          <p:cNvSpPr txBox="1"/>
          <p:nvPr/>
        </p:nvSpPr>
        <p:spPr>
          <a:xfrm>
            <a:off x="75750" y="8474125"/>
            <a:ext cx="16008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uFill>
                  <a:noFill/>
                </a:uFill>
                <a:latin typeface="Dancing Script"/>
                <a:ea typeface="Dancing Script"/>
                <a:cs typeface="Dancing Script"/>
                <a:sym typeface="Dancing Script"/>
                <a:hlinkClick r:id="" action="ppaction://hlinkshowjump?jump=firstslide"/>
              </a:rPr>
              <a:t>Front Page</a:t>
            </a:r>
            <a:endParaRPr sz="2800">
              <a:latin typeface="Dancing Script"/>
              <a:ea typeface="Dancing Script"/>
              <a:cs typeface="Dancing Script"/>
              <a:sym typeface="Dancing Script"/>
            </a:endParaRPr>
          </a:p>
        </p:txBody>
      </p:sp>
      <p:sp>
        <p:nvSpPr>
          <p:cNvPr id="130" name="Google Shape;130;p20"/>
          <p:cNvSpPr txBox="1"/>
          <p:nvPr/>
        </p:nvSpPr>
        <p:spPr>
          <a:xfrm>
            <a:off x="141968" y="4769635"/>
            <a:ext cx="4400052" cy="323286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i="1" dirty="0">
                <a:solidFill>
                  <a:srgbClr val="EC6C8D"/>
                </a:solidFill>
                <a:latin typeface="HelloHappyDays" panose="02000603000000000000" pitchFamily="2" charset="0"/>
                <a:ea typeface="HelloHappyDays" panose="02000603000000000000" pitchFamily="2" charset="0"/>
                <a:cs typeface="Hind"/>
                <a:sym typeface="Hind"/>
              </a:rPr>
              <a:t>All About Me</a:t>
            </a:r>
            <a:endParaRPr lang="en-US" sz="2000" b="1" i="1" dirty="0">
              <a:solidFill>
                <a:schemeClr val="tx1"/>
              </a:solidFill>
              <a:latin typeface="HelloHappyDays" panose="02000603000000000000" pitchFamily="2" charset="0"/>
              <a:ea typeface="HelloHappyDays" panose="02000603000000000000" pitchFamily="2" charset="0"/>
              <a:cs typeface="Hind"/>
              <a:sym typeface="Hind"/>
            </a:endParaRPr>
          </a:p>
          <a:p>
            <a:pPr marL="0" lvl="0" indent="0" rtl="0">
              <a:spcBef>
                <a:spcPts val="0"/>
              </a:spcBef>
              <a:spcAft>
                <a:spcPts val="0"/>
              </a:spcAft>
              <a:buNone/>
            </a:pPr>
            <a:r>
              <a:rPr lang="en-US" sz="1800" dirty="0">
                <a:solidFill>
                  <a:schemeClr val="tx1"/>
                </a:solidFill>
                <a:latin typeface="Georgia Pro Light" panose="02040302050405020303" pitchFamily="18" charset="0"/>
                <a:ea typeface="HelloHappyDays" panose="02000603000000000000" pitchFamily="2" charset="0"/>
                <a:cs typeface="Hind"/>
                <a:sym typeface="Hind"/>
              </a:rPr>
              <a:t>My name is Rosie Hardaway, and this is my 6th year teaching Healthcare at RCA. I am a graduate of Wheeler High School. I received my Associated degree in Surgical Tech and Healthcare Science from Georgia Medical Institute and Bachelors in Healthcare Coordination from Arizona State University. I still practice as a Surgical Technologist at Children's Healthcare of Atlanta. I live in Conyers with my husband and 2 sons.</a:t>
            </a:r>
          </a:p>
        </p:txBody>
      </p:sp>
      <p:sp>
        <p:nvSpPr>
          <p:cNvPr id="131" name="Google Shape;131;p20"/>
          <p:cNvSpPr txBox="1"/>
          <p:nvPr/>
        </p:nvSpPr>
        <p:spPr>
          <a:xfrm>
            <a:off x="3707806" y="2373141"/>
            <a:ext cx="3464100" cy="202760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i="1" dirty="0">
                <a:solidFill>
                  <a:srgbClr val="EC6C8D"/>
                </a:solidFill>
                <a:latin typeface="HelloHarley" panose="02000603000000000000" pitchFamily="2" charset="0"/>
                <a:ea typeface="HelloHarley" panose="02000603000000000000" pitchFamily="2" charset="0"/>
                <a:cs typeface="Hind"/>
                <a:sym typeface="Hind"/>
              </a:rPr>
              <a:t>Welcome</a:t>
            </a:r>
            <a:endParaRPr sz="1800" dirty="0">
              <a:latin typeface="Hind"/>
              <a:ea typeface="Hind"/>
              <a:cs typeface="Hind"/>
              <a:sym typeface="Hind"/>
            </a:endParaRPr>
          </a:p>
          <a:p>
            <a:pPr marL="0" lvl="0" indent="0" algn="ctr" rtl="0">
              <a:spcBef>
                <a:spcPts val="0"/>
              </a:spcBef>
              <a:spcAft>
                <a:spcPts val="0"/>
              </a:spcAft>
              <a:buNone/>
            </a:pPr>
            <a:r>
              <a:rPr lang="en" sz="1800" dirty="0">
                <a:latin typeface="Georgia Pro Light" panose="020B0604020202020204" pitchFamily="18" charset="0"/>
                <a:ea typeface="HelloSimple" panose="02000603000000000000" pitchFamily="2" charset="0"/>
                <a:cs typeface="Hind"/>
                <a:sym typeface="Hind"/>
              </a:rPr>
              <a:t>Welcome to Healthcare! I am so EXCITED to be your healthcare teacher this year. It is going to be a fun year full of learning and new adventures. </a:t>
            </a:r>
            <a:endParaRPr sz="1800" dirty="0">
              <a:latin typeface="Georgia Pro Light" panose="020B0604020202020204" pitchFamily="18" charset="0"/>
              <a:ea typeface="HelloSimple" panose="02000603000000000000" pitchFamily="2" charset="0"/>
              <a:cs typeface="Hind"/>
              <a:sym typeface="Hind"/>
            </a:endParaRPr>
          </a:p>
        </p:txBody>
      </p:sp>
      <p:sp>
        <p:nvSpPr>
          <p:cNvPr id="132" name="Google Shape;132;p20"/>
          <p:cNvSpPr txBox="1"/>
          <p:nvPr/>
        </p:nvSpPr>
        <p:spPr>
          <a:xfrm>
            <a:off x="660900" y="221700"/>
            <a:ext cx="6248700" cy="116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700" dirty="0">
                <a:latin typeface="Dancing Script"/>
                <a:ea typeface="HelloBubbleButt" panose="02000603000000000000" pitchFamily="2" charset="0"/>
                <a:cs typeface="Dancing Script"/>
                <a:sym typeface="Dancing Script"/>
              </a:rPr>
              <a:t>All About Your</a:t>
            </a:r>
            <a:endParaRPr sz="6700" dirty="0">
              <a:latin typeface="Dancing Script"/>
              <a:ea typeface="HelloBubbleButt" panose="02000603000000000000" pitchFamily="2" charset="0"/>
              <a:cs typeface="Dancing Script"/>
              <a:sym typeface="Dancing Script"/>
            </a:endParaRPr>
          </a:p>
        </p:txBody>
      </p:sp>
      <p:sp>
        <p:nvSpPr>
          <p:cNvPr id="2" name="Rectangle 1">
            <a:extLst>
              <a:ext uri="{FF2B5EF4-FFF2-40B4-BE49-F238E27FC236}">
                <a16:creationId xmlns:a16="http://schemas.microsoft.com/office/drawing/2014/main" id="{B89FFC75-B968-4715-8077-D3CEEB3B7F65}"/>
              </a:ext>
            </a:extLst>
          </p:cNvPr>
          <p:cNvSpPr/>
          <p:nvPr/>
        </p:nvSpPr>
        <p:spPr>
          <a:xfrm>
            <a:off x="761850" y="1136374"/>
            <a:ext cx="6028694" cy="923330"/>
          </a:xfrm>
          <a:prstGeom prst="rect">
            <a:avLst/>
          </a:prstGeom>
          <a:noFill/>
          <a:effectLst>
            <a:outerShdw blurRad="50800" dist="50800" dir="5400000" algn="ctr" rotWithShape="0">
              <a:schemeClr val="tx1">
                <a:lumMod val="50000"/>
                <a:lumOff val="50000"/>
              </a:schemeClr>
            </a:outerShdw>
          </a:effectLst>
        </p:spPr>
        <p:txBody>
          <a:bodyPr wrap="square" lIns="91440" tIns="45720" rIns="91440" bIns="45720">
            <a:spAutoFit/>
          </a:bodyPr>
          <a:lstStyle/>
          <a:p>
            <a:pPr algn="ctr"/>
            <a:r>
              <a:rPr lang="en-US" sz="5400" b="1" cap="none" spc="0" dirty="0">
                <a:ln w="9525">
                  <a:solidFill>
                    <a:schemeClr val="bg1"/>
                  </a:solidFill>
                  <a:prstDash val="solid"/>
                </a:ln>
                <a:solidFill>
                  <a:srgbClr val="F7FF68"/>
                </a:solidFill>
                <a:effectLst>
                  <a:outerShdw blurRad="12700" dist="38100" dir="2700000" algn="tl" rotWithShape="0">
                    <a:schemeClr val="tx1">
                      <a:lumMod val="50000"/>
                      <a:lumOff val="50000"/>
                    </a:schemeClr>
                  </a:outerShdw>
                </a:effectLst>
              </a:rPr>
              <a:t>T</a:t>
            </a:r>
            <a:r>
              <a:rPr lang="en-US" sz="5400" b="1" cap="none" spc="0" dirty="0">
                <a:ln w="9525">
                  <a:solidFill>
                    <a:schemeClr val="bg1"/>
                  </a:solidFill>
                  <a:prstDash val="solid"/>
                </a:ln>
                <a:solidFill>
                  <a:schemeClr val="accent5"/>
                </a:solidFill>
                <a:effectLst>
                  <a:outerShdw blurRad="12700" dist="38100" dir="2700000" algn="tl" rotWithShape="0">
                    <a:schemeClr val="tx1">
                      <a:lumMod val="50000"/>
                      <a:lumOff val="50000"/>
                    </a:schemeClr>
                  </a:outerShdw>
                </a:effectLst>
              </a:rPr>
              <a:t> </a:t>
            </a:r>
            <a:r>
              <a:rPr lang="en-US" sz="5400" b="1" cap="none" spc="0" dirty="0">
                <a:ln w="9525">
                  <a:solidFill>
                    <a:schemeClr val="bg1"/>
                  </a:solidFill>
                  <a:prstDash val="solid"/>
                </a:ln>
                <a:solidFill>
                  <a:srgbClr val="00F3FF"/>
                </a:solidFill>
                <a:effectLst>
                  <a:outerShdw blurRad="12700" dist="38100" dir="2700000" algn="tl" rotWithShape="0">
                    <a:schemeClr val="tx1">
                      <a:lumMod val="50000"/>
                      <a:lumOff val="50000"/>
                    </a:schemeClr>
                  </a:outerShdw>
                </a:effectLst>
              </a:rPr>
              <a:t>E</a:t>
            </a:r>
            <a:r>
              <a:rPr lang="en-US" sz="5400" b="1" cap="none" spc="0" dirty="0">
                <a:ln w="9525">
                  <a:solidFill>
                    <a:schemeClr val="bg1"/>
                  </a:solidFill>
                  <a:prstDash val="solid"/>
                </a:ln>
                <a:solidFill>
                  <a:schemeClr val="accent5"/>
                </a:solidFill>
                <a:effectLst>
                  <a:outerShdw blurRad="12700" dist="38100" dir="2700000" algn="tl" rotWithShape="0">
                    <a:schemeClr val="tx1">
                      <a:lumMod val="50000"/>
                      <a:lumOff val="50000"/>
                    </a:schemeClr>
                  </a:outerShdw>
                </a:effectLst>
              </a:rPr>
              <a:t> </a:t>
            </a:r>
            <a:r>
              <a:rPr lang="en-US" sz="5400" b="1" cap="none" spc="0" dirty="0">
                <a:ln w="9525">
                  <a:solidFill>
                    <a:schemeClr val="bg1"/>
                  </a:solidFill>
                  <a:prstDash val="solid"/>
                </a:ln>
                <a:solidFill>
                  <a:srgbClr val="FF869D"/>
                </a:solidFill>
                <a:effectLst>
                  <a:outerShdw blurRad="12700" dist="38100" dir="2700000" algn="tl" rotWithShape="0">
                    <a:schemeClr val="tx1">
                      <a:lumMod val="50000"/>
                      <a:lumOff val="50000"/>
                    </a:schemeClr>
                  </a:outerShdw>
                </a:effectLst>
              </a:rPr>
              <a:t>A</a:t>
            </a:r>
            <a:r>
              <a:rPr lang="en-US" sz="5400" b="1" cap="none" spc="0" dirty="0">
                <a:ln w="9525">
                  <a:solidFill>
                    <a:schemeClr val="bg1"/>
                  </a:solidFill>
                  <a:prstDash val="solid"/>
                </a:ln>
                <a:solidFill>
                  <a:schemeClr val="accent5"/>
                </a:solidFill>
                <a:effectLst>
                  <a:outerShdw blurRad="12700" dist="38100" dir="2700000" algn="tl" rotWithShape="0">
                    <a:schemeClr val="tx1">
                      <a:lumMod val="50000"/>
                      <a:lumOff val="50000"/>
                    </a:schemeClr>
                  </a:outerShdw>
                </a:effectLst>
              </a:rPr>
              <a:t> </a:t>
            </a:r>
            <a:r>
              <a:rPr lang="en-US" sz="5400" b="1" cap="none" spc="0" dirty="0">
                <a:ln w="9525">
                  <a:solidFill>
                    <a:schemeClr val="bg1"/>
                  </a:solidFill>
                  <a:prstDash val="solid"/>
                </a:ln>
                <a:solidFill>
                  <a:srgbClr val="94E37D"/>
                </a:solidFill>
                <a:effectLst>
                  <a:outerShdw blurRad="12700" dist="38100" dir="2700000" algn="tl" rotWithShape="0">
                    <a:schemeClr val="tx1">
                      <a:lumMod val="50000"/>
                      <a:lumOff val="50000"/>
                    </a:schemeClr>
                  </a:outerShdw>
                </a:effectLst>
              </a:rPr>
              <a:t>C</a:t>
            </a:r>
            <a:r>
              <a:rPr lang="en-US" sz="5400" b="1" cap="none" spc="0" dirty="0">
                <a:ln w="9525">
                  <a:solidFill>
                    <a:schemeClr val="bg1"/>
                  </a:solidFill>
                  <a:prstDash val="solid"/>
                </a:ln>
                <a:solidFill>
                  <a:schemeClr val="accent5"/>
                </a:solidFill>
                <a:effectLst>
                  <a:outerShdw blurRad="12700" dist="38100" dir="2700000" algn="tl" rotWithShape="0">
                    <a:schemeClr val="tx1">
                      <a:lumMod val="50000"/>
                      <a:lumOff val="50000"/>
                    </a:schemeClr>
                  </a:outerShdw>
                </a:effectLst>
              </a:rPr>
              <a:t> </a:t>
            </a:r>
            <a:r>
              <a:rPr lang="en-US" sz="5400" b="1" cap="none" spc="0" dirty="0">
                <a:ln w="9525">
                  <a:solidFill>
                    <a:schemeClr val="bg1"/>
                  </a:solidFill>
                  <a:prstDash val="solid"/>
                </a:ln>
                <a:solidFill>
                  <a:srgbClr val="FF6DE4"/>
                </a:solidFill>
                <a:effectLst>
                  <a:outerShdw blurRad="12700" dist="38100" dir="2700000" algn="tl" rotWithShape="0">
                    <a:schemeClr val="tx1">
                      <a:lumMod val="50000"/>
                      <a:lumOff val="50000"/>
                    </a:schemeClr>
                  </a:outerShdw>
                </a:effectLst>
              </a:rPr>
              <a:t>H</a:t>
            </a:r>
            <a:r>
              <a:rPr lang="en-US" sz="5400" b="1" cap="none" spc="0" dirty="0">
                <a:ln w="9525">
                  <a:solidFill>
                    <a:schemeClr val="bg1"/>
                  </a:solidFill>
                  <a:prstDash val="solid"/>
                </a:ln>
                <a:solidFill>
                  <a:schemeClr val="accent5"/>
                </a:solidFill>
                <a:effectLst>
                  <a:outerShdw blurRad="12700" dist="38100" dir="2700000" algn="tl" rotWithShape="0">
                    <a:schemeClr val="tx1">
                      <a:lumMod val="50000"/>
                      <a:lumOff val="50000"/>
                    </a:schemeClr>
                  </a:outerShdw>
                </a:effectLst>
              </a:rPr>
              <a:t> </a:t>
            </a:r>
            <a:r>
              <a:rPr lang="en-US" sz="5400" b="1" cap="none" spc="0" dirty="0">
                <a:ln w="9525">
                  <a:solidFill>
                    <a:schemeClr val="bg1"/>
                  </a:solidFill>
                  <a:prstDash val="solid"/>
                </a:ln>
                <a:solidFill>
                  <a:srgbClr val="FFAD68"/>
                </a:solidFill>
                <a:effectLst>
                  <a:outerShdw blurRad="12700" dist="38100" dir="2700000" algn="tl" rotWithShape="0">
                    <a:schemeClr val="tx1">
                      <a:lumMod val="50000"/>
                      <a:lumOff val="50000"/>
                    </a:schemeClr>
                  </a:outerShdw>
                </a:effectLst>
              </a:rPr>
              <a:t>E</a:t>
            </a:r>
            <a:r>
              <a:rPr lang="en-US" sz="5400" b="1" cap="none" spc="0" dirty="0">
                <a:ln w="9525">
                  <a:solidFill>
                    <a:schemeClr val="bg1"/>
                  </a:solidFill>
                  <a:prstDash val="solid"/>
                </a:ln>
                <a:solidFill>
                  <a:schemeClr val="accent5"/>
                </a:solidFill>
                <a:effectLst>
                  <a:outerShdw blurRad="12700" dist="38100" dir="2700000" algn="tl" rotWithShape="0">
                    <a:schemeClr val="tx1">
                      <a:lumMod val="50000"/>
                      <a:lumOff val="50000"/>
                    </a:schemeClr>
                  </a:outerShdw>
                </a:effectLst>
              </a:rPr>
              <a:t> </a:t>
            </a:r>
            <a:r>
              <a:rPr lang="en-US" sz="5400" b="1" cap="none" spc="0" dirty="0">
                <a:ln w="9525">
                  <a:solidFill>
                    <a:schemeClr val="bg1"/>
                  </a:solidFill>
                  <a:prstDash val="solid"/>
                </a:ln>
                <a:solidFill>
                  <a:srgbClr val="8A84FF"/>
                </a:solidFill>
                <a:effectLst>
                  <a:outerShdw blurRad="12700" dist="38100" dir="2700000" algn="tl" rotWithShape="0">
                    <a:schemeClr val="tx1">
                      <a:lumMod val="50000"/>
                      <a:lumOff val="50000"/>
                    </a:schemeClr>
                  </a:outerShdw>
                </a:effectLst>
              </a:rPr>
              <a:t>R</a:t>
            </a:r>
          </a:p>
        </p:txBody>
      </p:sp>
      <p:sp>
        <p:nvSpPr>
          <p:cNvPr id="5" name="Rectangle: Rounded Corners 4">
            <a:extLst>
              <a:ext uri="{FF2B5EF4-FFF2-40B4-BE49-F238E27FC236}">
                <a16:creationId xmlns:a16="http://schemas.microsoft.com/office/drawing/2014/main" id="{3E17FBDC-26EF-4EDA-B1DF-739C2DC752A7}"/>
              </a:ext>
            </a:extLst>
          </p:cNvPr>
          <p:cNvSpPr/>
          <p:nvPr/>
        </p:nvSpPr>
        <p:spPr>
          <a:xfrm>
            <a:off x="4519944" y="4811131"/>
            <a:ext cx="3110488" cy="3493707"/>
          </a:xfrm>
          <a:prstGeom prst="roundRect">
            <a:avLst/>
          </a:prstGeom>
          <a:solidFill>
            <a:srgbClr val="94E37D">
              <a:alpha val="66000"/>
            </a:srgbClr>
          </a:solidFill>
          <a:effectLst>
            <a:outerShdw blurRad="50800" dist="50800" dir="5400000" algn="ctr" rotWithShape="0">
              <a:srgbClr val="000000">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b="1" i="1" dirty="0">
              <a:solidFill>
                <a:srgbClr val="EC6C8D"/>
              </a:solidFill>
              <a:latin typeface="HelloHappyDays"/>
              <a:ea typeface="HelloHappyDays"/>
              <a:cs typeface="Hind"/>
              <a:sym typeface="Hind"/>
            </a:endParaRPr>
          </a:p>
          <a:p>
            <a:pPr algn="ctr"/>
            <a:endParaRPr lang="en-US" sz="2400" b="1" i="1" dirty="0">
              <a:solidFill>
                <a:srgbClr val="EC6C8D"/>
              </a:solidFill>
              <a:latin typeface="HelloHappyDays"/>
              <a:ea typeface="HelloHappyDays"/>
              <a:cs typeface="Hind"/>
              <a:sym typeface="Hind"/>
            </a:endParaRPr>
          </a:p>
          <a:p>
            <a:pPr algn="ctr"/>
            <a:r>
              <a:rPr lang="en-US" sz="2400" b="1" i="1" dirty="0">
                <a:solidFill>
                  <a:srgbClr val="EC6C8D"/>
                </a:solidFill>
                <a:latin typeface="HelloHappyDays"/>
                <a:ea typeface="HelloHappyDays"/>
                <a:cs typeface="Hind"/>
                <a:sym typeface="Hind"/>
              </a:rPr>
              <a:t>Contact</a:t>
            </a:r>
            <a:endParaRPr lang="en-US" dirty="0">
              <a:cs typeface="Arial"/>
            </a:endParaRPr>
          </a:p>
          <a:p>
            <a:pPr marL="0" lvl="0" indent="0" algn="ctr" rtl="0">
              <a:spcBef>
                <a:spcPts val="0"/>
              </a:spcBef>
              <a:spcAft>
                <a:spcPts val="0"/>
              </a:spcAft>
              <a:buNone/>
            </a:pPr>
            <a:r>
              <a:rPr lang="en-US" sz="2000" b="1" dirty="0">
                <a:solidFill>
                  <a:schemeClr val="tx1"/>
                </a:solidFill>
                <a:latin typeface="HelloHappyDays"/>
                <a:ea typeface="HelloHappyDays"/>
                <a:cs typeface="Hind"/>
                <a:sym typeface="Hind"/>
              </a:rPr>
              <a:t>Email:</a:t>
            </a:r>
            <a:r>
              <a:rPr lang="en-US" sz="2000" dirty="0">
                <a:solidFill>
                  <a:schemeClr val="tx1"/>
                </a:solidFill>
                <a:latin typeface="HelloHappyDays"/>
                <a:ea typeface="HelloHappyDays"/>
                <a:cs typeface="Hind"/>
                <a:sym typeface="Hind"/>
              </a:rPr>
              <a:t> </a:t>
            </a:r>
            <a:r>
              <a:rPr lang="en-US" sz="1600" dirty="0">
                <a:solidFill>
                  <a:schemeClr val="tx1"/>
                </a:solidFill>
                <a:latin typeface="Georgia Pro Light"/>
                <a:ea typeface="HelloHappyDays"/>
                <a:cs typeface="Hind"/>
                <a:sym typeface="Hind"/>
                <a:hlinkClick r:id="rId5"/>
              </a:rPr>
              <a:t>rhardaway@rockdale.k12.ga.us</a:t>
            </a:r>
            <a:endParaRPr lang="en-US" sz="1600" dirty="0">
              <a:solidFill>
                <a:schemeClr val="tx1"/>
              </a:solidFill>
              <a:latin typeface="Georgia Pro Light"/>
              <a:ea typeface="HelloHappyDays"/>
              <a:cs typeface="Hind"/>
              <a:sym typeface="Hind"/>
            </a:endParaRPr>
          </a:p>
          <a:p>
            <a:pPr marL="0" lvl="0" indent="0" algn="ctr" rtl="0">
              <a:spcBef>
                <a:spcPts val="0"/>
              </a:spcBef>
              <a:spcAft>
                <a:spcPts val="0"/>
              </a:spcAft>
              <a:buNone/>
            </a:pPr>
            <a:endParaRPr lang="en-US" sz="2400" b="1" i="1" dirty="0">
              <a:solidFill>
                <a:srgbClr val="EC6C8D"/>
              </a:solidFill>
              <a:latin typeface="HelloHappyDays" panose="02000603000000000000" pitchFamily="2" charset="0"/>
              <a:ea typeface="HelloHappyDays" panose="02000603000000000000" pitchFamily="2" charset="0"/>
              <a:cs typeface="Hind"/>
              <a:sym typeface="Hind"/>
            </a:endParaRPr>
          </a:p>
          <a:p>
            <a:pPr marL="0" lvl="0" indent="0" algn="ctr" rtl="0">
              <a:spcBef>
                <a:spcPts val="0"/>
              </a:spcBef>
              <a:spcAft>
                <a:spcPts val="0"/>
              </a:spcAft>
              <a:buNone/>
            </a:pPr>
            <a:r>
              <a:rPr lang="en-US" sz="2000" b="1" dirty="0">
                <a:solidFill>
                  <a:schemeClr val="tx1"/>
                </a:solidFill>
                <a:latin typeface="HelloHappyDays" panose="020B0604020202020204" charset="0"/>
                <a:ea typeface="HelloHappyDays" panose="020B0604020202020204" charset="0"/>
                <a:cs typeface="Hind"/>
                <a:sym typeface="Hind"/>
              </a:rPr>
              <a:t>RCA Classroom Number:</a:t>
            </a:r>
          </a:p>
          <a:p>
            <a:pPr marL="0" lvl="0" indent="0" algn="ctr" rtl="0">
              <a:spcBef>
                <a:spcPts val="0"/>
              </a:spcBef>
              <a:spcAft>
                <a:spcPts val="0"/>
              </a:spcAft>
              <a:buNone/>
            </a:pPr>
            <a:r>
              <a:rPr lang="en-US" sz="2000" dirty="0">
                <a:solidFill>
                  <a:schemeClr val="tx1"/>
                </a:solidFill>
                <a:latin typeface="Georgia Pro Cond Light" panose="02040306050405020303" pitchFamily="18" charset="0"/>
                <a:ea typeface="HelloHappyDays"/>
                <a:cs typeface="Hind"/>
              </a:rPr>
              <a:t>770-388-5677 </a:t>
            </a:r>
            <a:r>
              <a:rPr lang="en-US" sz="2000" dirty="0" err="1">
                <a:solidFill>
                  <a:schemeClr val="tx1"/>
                </a:solidFill>
                <a:latin typeface="Georgia Pro Cond Light" panose="02040306050405020303" pitchFamily="18" charset="0"/>
                <a:ea typeface="HelloHappyDays"/>
                <a:cs typeface="Hind"/>
              </a:rPr>
              <a:t>ext</a:t>
            </a:r>
            <a:r>
              <a:rPr lang="en-US" sz="2000" dirty="0">
                <a:solidFill>
                  <a:schemeClr val="tx1"/>
                </a:solidFill>
                <a:latin typeface="Georgia Pro Cond Light" panose="02040306050405020303" pitchFamily="18" charset="0"/>
                <a:ea typeface="HelloHappyDays"/>
                <a:cs typeface="Hind"/>
              </a:rPr>
              <a:t> 31207</a:t>
            </a:r>
          </a:p>
          <a:p>
            <a:pPr marL="0" lvl="0" indent="0" algn="ctr" rtl="0">
              <a:spcBef>
                <a:spcPts val="0"/>
              </a:spcBef>
              <a:spcAft>
                <a:spcPts val="0"/>
              </a:spcAft>
              <a:buNone/>
            </a:pPr>
            <a:endParaRPr lang="en-US" sz="2000" dirty="0">
              <a:solidFill>
                <a:schemeClr val="tx1"/>
              </a:solidFill>
              <a:latin typeface="Georgia Pro Light" panose="02040302050405020303" pitchFamily="18" charset="0"/>
              <a:ea typeface="HelloHappyDays" panose="02000603000000000000" pitchFamily="2" charset="0"/>
              <a:cs typeface="Hind"/>
              <a:sym typeface="Hind"/>
            </a:endParaRPr>
          </a:p>
          <a:p>
            <a:pPr marL="0" lvl="0" indent="0" rtl="0">
              <a:spcBef>
                <a:spcPts val="0"/>
              </a:spcBef>
              <a:spcAft>
                <a:spcPts val="0"/>
              </a:spcAft>
              <a:buNone/>
            </a:pPr>
            <a:endParaRPr lang="en-US" sz="2400" b="1" i="1" dirty="0">
              <a:solidFill>
                <a:schemeClr val="tx1"/>
              </a:solidFill>
              <a:latin typeface="HelloHappyDays" panose="02000603000000000000" pitchFamily="2" charset="0"/>
              <a:ea typeface="HelloHappyDays" panose="02000603000000000000" pitchFamily="2" charset="0"/>
              <a:cs typeface="Hind"/>
              <a:sym typeface="Hind"/>
            </a:endParaRPr>
          </a:p>
        </p:txBody>
      </p:sp>
      <p:pic>
        <p:nvPicPr>
          <p:cNvPr id="9" name="Picture 8">
            <a:extLst>
              <a:ext uri="{FF2B5EF4-FFF2-40B4-BE49-F238E27FC236}">
                <a16:creationId xmlns:a16="http://schemas.microsoft.com/office/drawing/2014/main" id="{1163D250-930B-4210-8A9A-FB2D75B194FB}"/>
              </a:ext>
            </a:extLst>
          </p:cNvPr>
          <p:cNvPicPr>
            <a:picLocks noChangeAspect="1"/>
          </p:cNvPicPr>
          <p:nvPr/>
        </p:nvPicPr>
        <p:blipFill>
          <a:blip r:embed="rId6"/>
          <a:stretch>
            <a:fillRect/>
          </a:stretch>
        </p:blipFill>
        <p:spPr>
          <a:xfrm>
            <a:off x="939858" y="2212269"/>
            <a:ext cx="2121592" cy="2609314"/>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f1f2768d-c99a-4ffa-afb1-5080efcaa7b3" xsi:nil="true"/>
    <Invited_Students xmlns="f1f2768d-c99a-4ffa-afb1-5080efcaa7b3" xsi:nil="true"/>
    <Templates xmlns="f1f2768d-c99a-4ffa-afb1-5080efcaa7b3" xsi:nil="true"/>
    <FolderType xmlns="f1f2768d-c99a-4ffa-afb1-5080efcaa7b3" xsi:nil="true"/>
    <CultureName xmlns="f1f2768d-c99a-4ffa-afb1-5080efcaa7b3" xsi:nil="true"/>
    <Students xmlns="f1f2768d-c99a-4ffa-afb1-5080efcaa7b3">
      <UserInfo>
        <DisplayName/>
        <AccountId xsi:nil="true"/>
        <AccountType/>
      </UserInfo>
    </Students>
    <AppVersion xmlns="f1f2768d-c99a-4ffa-afb1-5080efcaa7b3" xsi:nil="true"/>
    <Invited_Teachers xmlns="f1f2768d-c99a-4ffa-afb1-5080efcaa7b3" xsi:nil="true"/>
    <DefaultSectionNames xmlns="f1f2768d-c99a-4ffa-afb1-5080efcaa7b3" xsi:nil="true"/>
    <Is_Collaboration_Space_Locked xmlns="f1f2768d-c99a-4ffa-afb1-5080efcaa7b3" xsi:nil="true"/>
    <Math_Settings xmlns="f1f2768d-c99a-4ffa-afb1-5080efcaa7b3" xsi:nil="true"/>
    <Self_Registration_Enabled xmlns="f1f2768d-c99a-4ffa-afb1-5080efcaa7b3" xsi:nil="true"/>
    <Teachers xmlns="f1f2768d-c99a-4ffa-afb1-5080efcaa7b3">
      <UserInfo>
        <DisplayName/>
        <AccountId xsi:nil="true"/>
        <AccountType/>
      </UserInfo>
    </Teachers>
    <Student_Groups xmlns="f1f2768d-c99a-4ffa-afb1-5080efcaa7b3">
      <UserInfo>
        <DisplayName/>
        <AccountId xsi:nil="true"/>
        <AccountType/>
      </UserInfo>
    </Student_Groups>
    <LMS_Mappings xmlns="f1f2768d-c99a-4ffa-afb1-5080efcaa7b3" xsi:nil="true"/>
    <Has_Teacher_Only_SectionGroup xmlns="f1f2768d-c99a-4ffa-afb1-5080efcaa7b3" xsi:nil="true"/>
    <NotebookType xmlns="f1f2768d-c99a-4ffa-afb1-5080efcaa7b3" xsi:nil="true"/>
    <IsNotebookLocked xmlns="f1f2768d-c99a-4ffa-afb1-5080efcaa7b3" xsi:nil="true"/>
    <Owner xmlns="f1f2768d-c99a-4ffa-afb1-5080efcaa7b3">
      <UserInfo>
        <DisplayName/>
        <AccountId xsi:nil="true"/>
        <AccountType/>
      </UserInfo>
    </Owner>
    <Distribution_Groups xmlns="f1f2768d-c99a-4ffa-afb1-5080efcaa7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D47C0C7C7E0245B8E883A00A386F09" ma:contentTypeVersion="32" ma:contentTypeDescription="Create a new document." ma:contentTypeScope="" ma:versionID="3f4d76f1854805f4962fbd5efec9e3da">
  <xsd:schema xmlns:xsd="http://www.w3.org/2001/XMLSchema" xmlns:xs="http://www.w3.org/2001/XMLSchema" xmlns:p="http://schemas.microsoft.com/office/2006/metadata/properties" xmlns:ns3="f1f2768d-c99a-4ffa-afb1-5080efcaa7b3" xmlns:ns4="ebc0a32b-a3a7-4622-a04a-00010e93e3ff" targetNamespace="http://schemas.microsoft.com/office/2006/metadata/properties" ma:root="true" ma:fieldsID="7c786468c506cd670ebc64579f14324a" ns3:_="" ns4:_="">
    <xsd:import namespace="f1f2768d-c99a-4ffa-afb1-5080efcaa7b3"/>
    <xsd:import namespace="ebc0a32b-a3a7-4622-a04a-00010e93e3f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f2768d-c99a-4ffa-afb1-5080efcaa7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Teachers" ma:index="2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Teachers" ma:index="34" nillable="true" ma:displayName="Invited Teachers" ma:internalName="Invited_Teachers">
      <xsd:simpleType>
        <xsd:restriction base="dms:Note">
          <xsd:maxLength value="255"/>
        </xsd:restriction>
      </xsd:simpleType>
    </xsd:element>
    <xsd:element name="Invited_Students" ma:index="35" nillable="true" ma:displayName="Invited Students" ma:internalName="Invited_Student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Teacher_Only_SectionGroup" ma:index="37" nillable="true" ma:displayName="Has Teacher Only SectionGroup" ma:internalName="Has_Teacher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bc0a32b-a3a7-4622-a04a-00010e93e3f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6C1D0-58DF-45FA-B685-B39BA7090C79}">
  <ds:schemaRefs>
    <ds:schemaRef ds:uri="http://schemas.microsoft.com/office/2006/metadata/properties"/>
    <ds:schemaRef ds:uri="http://schemas.microsoft.com/office/infopath/2007/PartnerControls"/>
    <ds:schemaRef ds:uri="f1f2768d-c99a-4ffa-afb1-5080efcaa7b3"/>
  </ds:schemaRefs>
</ds:datastoreItem>
</file>

<file path=customXml/itemProps2.xml><?xml version="1.0" encoding="utf-8"?>
<ds:datastoreItem xmlns:ds="http://schemas.openxmlformats.org/officeDocument/2006/customXml" ds:itemID="{D6F802A7-DAE5-41F0-82C3-809FBC6C18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f2768d-c99a-4ffa-afb1-5080efcaa7b3"/>
    <ds:schemaRef ds:uri="ebc0a32b-a3a7-4622-a04a-00010e93e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B7C811-D20A-42B2-9577-43774F68A2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2177</TotalTime>
  <Words>1363</Words>
  <Application>Microsoft Office PowerPoint</Application>
  <PresentationFormat>Custom</PresentationFormat>
  <Paragraphs>113</Paragraphs>
  <Slides>8</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vt:i4>
      </vt:variant>
    </vt:vector>
  </HeadingPairs>
  <TitlesOfParts>
    <vt:vector size="22" baseType="lpstr">
      <vt:lpstr>Georgia Pro Cond Light</vt:lpstr>
      <vt:lpstr>Georgia Pro</vt:lpstr>
      <vt:lpstr>Fjalla One</vt:lpstr>
      <vt:lpstr>Arial</vt:lpstr>
      <vt:lpstr>Segoe UI</vt:lpstr>
      <vt:lpstr>HelloHappyDays</vt:lpstr>
      <vt:lpstr>Times New Roman</vt:lpstr>
      <vt:lpstr>Hind</vt:lpstr>
      <vt:lpstr>HelloHarley</vt:lpstr>
      <vt:lpstr>Engravers MT</vt:lpstr>
      <vt:lpstr>Georgia Pro Light</vt:lpstr>
      <vt:lpstr>Dancing Script</vt:lpstr>
      <vt:lpstr>Satisfy</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Williams</dc:creator>
  <cp:lastModifiedBy>Rosaida Hardaway</cp:lastModifiedBy>
  <cp:revision>147</cp:revision>
  <dcterms:modified xsi:type="dcterms:W3CDTF">2021-07-29T18:05:31Z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0x01010094D47C0C7C7E0245B8E883A00A386F09</vt:lpwstr>
  </property>
</Properties>
</file>